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8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282" r:id="rId23"/>
    <p:sldId id="283" r:id="rId24"/>
    <p:sldId id="284" r:id="rId25"/>
    <p:sldId id="285" r:id="rId26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90853" autoAdjust="0"/>
  </p:normalViewPr>
  <p:slideViewPr>
    <p:cSldViewPr snapToGrid="0">
      <p:cViewPr varScale="1">
        <p:scale>
          <a:sx n="60" d="100"/>
          <a:sy n="60" d="100"/>
        </p:scale>
        <p:origin x="96" y="9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9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27FDF-D9AC-4497-8AF1-9347ACD4697E}" type="datetimeFigureOut">
              <a:rPr lang="hr-HR" smtClean="0"/>
              <a:t>11.3.2025.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064B2-EFF6-4760-BE09-0DEDA56827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1859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https://github.com/rwaldron/idiomatic.js – </a:t>
            </a:r>
            <a:r>
              <a:rPr lang="en-US" b="1" dirty="0" err="1"/>
              <a:t>kako</a:t>
            </a:r>
            <a:r>
              <a:rPr lang="en-US" b="1" dirty="0"/>
              <a:t> </a:t>
            </a:r>
            <a:r>
              <a:rPr lang="en-US" b="1" dirty="0" err="1"/>
              <a:t>pisati</a:t>
            </a:r>
            <a:r>
              <a:rPr lang="en-US" b="1" dirty="0"/>
              <a:t> </a:t>
            </a:r>
            <a:r>
              <a:rPr lang="en-US" b="1" dirty="0" err="1"/>
              <a:t>dobar</a:t>
            </a:r>
            <a:r>
              <a:rPr lang="en-US" b="1" dirty="0"/>
              <a:t> </a:t>
            </a:r>
            <a:r>
              <a:rPr lang="en-US" b="1" dirty="0" err="1"/>
              <a:t>javascript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hr-HR" b="1" dirty="0"/>
              <a:t>📌 Kratka Povijest Web Preglednika</a:t>
            </a:r>
          </a:p>
          <a:p>
            <a:r>
              <a:rPr lang="hr-HR" dirty="0"/>
              <a:t>🔹 </a:t>
            </a:r>
            <a:r>
              <a:rPr lang="hr-HR" b="1" dirty="0"/>
              <a:t>Netscape Navigator</a:t>
            </a:r>
            <a:r>
              <a:rPr lang="hr-HR" dirty="0"/>
              <a:t> – Dominirao web preglednicima 90-ih godina.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Internet Explorer</a:t>
            </a:r>
            <a:r>
              <a:rPr lang="hr-HR" dirty="0"/>
              <a:t> – Glavni konkurent, izazvao „rat preglednika“.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Mosaic</a:t>
            </a:r>
            <a:r>
              <a:rPr lang="hr-HR" dirty="0"/>
              <a:t> – Prethodnik Netscapea, jedan od prvih preglednika.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Firefox</a:t>
            </a:r>
            <a:r>
              <a:rPr lang="hr-HR" dirty="0"/>
              <a:t> – Nastao iz ostataka Netscapea, donio inovacije.</a:t>
            </a:r>
          </a:p>
          <a:p>
            <a:r>
              <a:rPr lang="hr-HR" dirty="0"/>
              <a:t>Marc Andreessen, jedan od ključnih ljudi iza Netscapea, imao je viziju dinamičnog weba, a kako bi to omogućio, bilo je potrebno razviti novi skriptni jezik koji bi radio u pregledniku.</a:t>
            </a:r>
          </a:p>
          <a:p>
            <a:r>
              <a:rPr lang="hr-HR" b="1" dirty="0"/>
              <a:t>📌 Nastanak JavaScripta</a:t>
            </a:r>
          </a:p>
          <a:p>
            <a:r>
              <a:rPr lang="hr-HR" dirty="0"/>
              <a:t>🔹 </a:t>
            </a:r>
            <a:r>
              <a:rPr lang="hr-HR" b="1" dirty="0"/>
              <a:t>1995. godine</a:t>
            </a:r>
            <a:r>
              <a:rPr lang="hr-HR" dirty="0"/>
              <a:t> – Web stranice su bile statične, a sav posao obrade podataka odvijao se na serveru.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Netscapeov tim</a:t>
            </a:r>
            <a:r>
              <a:rPr lang="hr-HR" dirty="0"/>
              <a:t> – Želio je dinamičan web s animacijama i interakcijom u pregledniku.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Brendan Eich</a:t>
            </a:r>
            <a:r>
              <a:rPr lang="hr-HR" dirty="0"/>
              <a:t> – Unajmljen da razvije skriptni jezik, kreirao </a:t>
            </a:r>
            <a:r>
              <a:rPr lang="hr-HR" b="1" dirty="0"/>
              <a:t>JavaScript za samo 10 dana</a:t>
            </a:r>
            <a:r>
              <a:rPr lang="hr-HR" dirty="0"/>
              <a:t>!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Prvotni naziv</a:t>
            </a:r>
            <a:r>
              <a:rPr lang="hr-HR" dirty="0"/>
              <a:t> – JavaScript se u početku zvao </a:t>
            </a:r>
            <a:r>
              <a:rPr lang="hr-HR" b="1" dirty="0"/>
              <a:t>LiveScript</a:t>
            </a:r>
            <a:r>
              <a:rPr lang="hr-HR" dirty="0"/>
              <a:t>, ali zbog popularnosti Jave, ime je promijenjeno.</a:t>
            </a:r>
          </a:p>
          <a:p>
            <a:r>
              <a:rPr lang="hr-HR" b="1" dirty="0"/>
              <a:t>📌 Što Se Događa Ako Isključimo JavaScript?</a:t>
            </a:r>
          </a:p>
          <a:p>
            <a:r>
              <a:rPr lang="hr-HR" dirty="0"/>
              <a:t>🔹 </a:t>
            </a:r>
            <a:r>
              <a:rPr lang="hr-HR" b="1" dirty="0"/>
              <a:t>Twitter bez JavaScripta</a:t>
            </a:r>
            <a:r>
              <a:rPr lang="hr-HR" dirty="0"/>
              <a:t> – Ne može prikazati brojač znakova kod tvitanja.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YouTube i Netflix</a:t>
            </a:r>
            <a:r>
              <a:rPr lang="hr-HR" dirty="0"/>
              <a:t> – Ne rade uopće bez JavaScripta.</a:t>
            </a:r>
            <a:br>
              <a:rPr lang="hr-HR" dirty="0"/>
            </a:br>
            <a:r>
              <a:rPr lang="hr-HR" dirty="0"/>
              <a:t>🔹 </a:t>
            </a:r>
            <a:r>
              <a:rPr lang="hr-HR" b="1" dirty="0"/>
              <a:t>New York Times bez JavaScripta</a:t>
            </a:r>
            <a:r>
              <a:rPr lang="hr-HR" dirty="0"/>
              <a:t> – Sajt se učitava bez oglasa jer su oni često temeljeni na JavaScriptu.</a:t>
            </a:r>
          </a:p>
          <a:p>
            <a:r>
              <a:rPr lang="hr-HR" dirty="0"/>
              <a:t>Ovo pokazuje koliko smo danas ovisni o JavaScriptu – bez njega, internet ne bi bio isti!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21400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11.3.2025.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JAVASCRIPT</a:t>
            </a:r>
            <a:endParaRPr lang="hr-HR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language that drives the web 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879D7-931E-EB81-4EDA-C77B3F4FC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93EDBE-4162-8E4F-6C3D-DD33B00A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 NAMING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7EF097-C413-AF47-4BE0-73EA3A6A05FF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</a:t>
            </a:r>
            <a:endParaRPr lang="hr-H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ECD9F0-AB31-8A8D-A3FC-D6B7D146BFD4}"/>
              </a:ext>
            </a:extLst>
          </p:cNvPr>
          <p:cNvSpPr txBox="1"/>
          <p:nvPr/>
        </p:nvSpPr>
        <p:spPr>
          <a:xfrm>
            <a:off x="454134" y="252947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FCBD7-0582-AB35-D642-CC680828F0BC}"/>
              </a:ext>
            </a:extLst>
          </p:cNvPr>
          <p:cNvSpPr txBox="1"/>
          <p:nvPr/>
        </p:nvSpPr>
        <p:spPr>
          <a:xfrm>
            <a:off x="325598" y="3032789"/>
            <a:ext cx="471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pl-PL" sz="1400" dirty="0"/>
              <a:t>var postaje svojstvo window objekta.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57409-B124-1575-72DB-158DE7884984}"/>
              </a:ext>
            </a:extLst>
          </p:cNvPr>
          <p:cNvSpPr txBox="1"/>
          <p:nvPr/>
        </p:nvSpPr>
        <p:spPr>
          <a:xfrm>
            <a:off x="6208946" y="3044450"/>
            <a:ext cx="471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👉let ne postaje.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DCC87-BD41-75BA-F83B-590D4E213B66}"/>
              </a:ext>
            </a:extLst>
          </p:cNvPr>
          <p:cNvSpPr txBox="1"/>
          <p:nvPr/>
        </p:nvSpPr>
        <p:spPr>
          <a:xfrm>
            <a:off x="532592" y="5799041"/>
            <a:ext cx="8156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💡Koristi let umjesto var za bolju kontrolu dohvatljivosti i izbjegavanje neočekivanog ponašanja zbog </a:t>
            </a:r>
            <a:r>
              <a:rPr lang="hr-HR" sz="1600" dirty="0" err="1"/>
              <a:t>hoistinga</a:t>
            </a:r>
            <a:r>
              <a:rPr lang="hr-HR" sz="1600" dirty="0"/>
              <a:t>.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E2BD04-1AF1-C327-7AB7-4E90F6E2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677" y="3737586"/>
            <a:ext cx="30480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55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126CA-5DD9-8B21-8C90-2492E5072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D1028E-2314-1126-7196-205DECEC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LENGTH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59F03-7976-79EC-94D6-BCFE27215AA7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EEC9C0-9DDE-DB48-800F-BB7DD381FB5D}"/>
              </a:ext>
            </a:extLst>
          </p:cNvPr>
          <p:cNvSpPr txBox="1"/>
          <p:nvPr/>
        </p:nvSpPr>
        <p:spPr>
          <a:xfrm>
            <a:off x="261430" y="2452759"/>
            <a:ext cx="47137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en-US" sz="1400" b="1" dirty="0"/>
              <a:t>length</a:t>
            </a:r>
            <a:r>
              <a:rPr lang="en-US" sz="1400" dirty="0"/>
              <a:t> </a:t>
            </a:r>
            <a:r>
              <a:rPr lang="pl-PL" sz="1400" dirty="0"/>
              <a:t>nam govori koliko znakova ima neki string.</a:t>
            </a:r>
            <a:endParaRPr lang="en-US" sz="1400" dirty="0"/>
          </a:p>
          <a:p>
            <a:r>
              <a:rPr lang="hr-HR" sz="1400" dirty="0"/>
              <a:t>👉Korisno za provjeru ograničenja broja znakova (npr. kod </a:t>
            </a:r>
            <a:r>
              <a:rPr lang="hr-HR" sz="1400" dirty="0" err="1"/>
              <a:t>tweetova</a:t>
            </a:r>
            <a:r>
              <a:rPr lang="hr-HR" sz="1400" dirty="0"/>
              <a:t>)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07FF2-56E4-7B9F-B99B-57FCAA4E4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89" y="3404217"/>
            <a:ext cx="2295525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340E8-4F4C-1373-32CB-59714FD5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622" y="4969697"/>
            <a:ext cx="3485544" cy="1254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6EB53-74EF-9BEE-4913-07F67ABE3887}"/>
              </a:ext>
            </a:extLst>
          </p:cNvPr>
          <p:cNvSpPr txBox="1"/>
          <p:nvPr/>
        </p:nvSpPr>
        <p:spPr>
          <a:xfrm>
            <a:off x="6375915" y="3260997"/>
            <a:ext cx="46411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Napis</a:t>
            </a:r>
            <a:r>
              <a:rPr lang="en-US" sz="1600" dirty="0" err="1"/>
              <a:t>ite</a:t>
            </a:r>
            <a:r>
              <a:rPr lang="en-US" sz="1600" dirty="0"/>
              <a:t> </a:t>
            </a:r>
            <a:r>
              <a:rPr lang="en-US" sz="1600" dirty="0" err="1"/>
              <a:t>kod</a:t>
            </a:r>
            <a:r>
              <a:rPr lang="en-US" sz="1600" dirty="0"/>
              <a:t> </a:t>
            </a:r>
            <a:r>
              <a:rPr lang="hr-HR" sz="1600" dirty="0"/>
              <a:t>koji:</a:t>
            </a:r>
            <a:br>
              <a:rPr lang="hr-HR" sz="1600" dirty="0"/>
            </a:br>
            <a:r>
              <a:rPr lang="hr-HR" sz="1600" dirty="0"/>
              <a:t>✔ Omogućuje korisniku unos teksta.</a:t>
            </a:r>
            <a:br>
              <a:rPr lang="hr-HR" sz="1600" dirty="0"/>
            </a:br>
            <a:r>
              <a:rPr lang="hr-HR" sz="1600" dirty="0"/>
              <a:t>✔ Izračunava broj znakova.</a:t>
            </a:r>
            <a:br>
              <a:rPr lang="hr-HR" sz="1600" dirty="0"/>
            </a:br>
            <a:r>
              <a:rPr lang="hr-HR" sz="1600" dirty="0"/>
              <a:t>✔ Pokazuje koliko znakova je ostalo</a:t>
            </a:r>
            <a:r>
              <a:rPr lang="en-US" sz="1600" dirty="0"/>
              <a:t> (max: 140)</a:t>
            </a:r>
            <a:r>
              <a:rPr lang="hr-HR" sz="16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501A45-C0FA-660A-182A-A54263414F52}"/>
              </a:ext>
            </a:extLst>
          </p:cNvPr>
          <p:cNvSpPr txBox="1"/>
          <p:nvPr/>
        </p:nvSpPr>
        <p:spPr>
          <a:xfrm>
            <a:off x="322789" y="4519743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commenting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049A6A-24F6-6DF2-4234-AAFDF11EF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89" y="4996796"/>
            <a:ext cx="2581275" cy="428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E05B7A-C5CF-5C7D-9EA2-C7CDD8385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89" y="5556997"/>
            <a:ext cx="11430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6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A5588-BA6F-579F-30E3-880B38673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5C6183-C228-D383-699A-C6ADB90E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SLICE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E813F1-C422-590D-677E-F72AC6F96FFB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A72B8-5A2D-8E2A-419F-BC9520F608FE}"/>
              </a:ext>
            </a:extLst>
          </p:cNvPr>
          <p:cNvSpPr txBox="1"/>
          <p:nvPr/>
        </p:nvSpPr>
        <p:spPr>
          <a:xfrm>
            <a:off x="244525" y="2518622"/>
            <a:ext cx="471376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hr-HR" sz="1400" b="1" dirty="0" err="1"/>
              <a:t>slice</a:t>
            </a:r>
            <a:r>
              <a:rPr lang="hr-HR" sz="1400" dirty="0"/>
              <a:t>(start, </a:t>
            </a:r>
            <a:r>
              <a:rPr lang="hr-HR" sz="1400" dirty="0" err="1"/>
              <a:t>end</a:t>
            </a:r>
            <a:r>
              <a:rPr lang="hr-HR" sz="1400" dirty="0"/>
              <a:t>) uzima dio </a:t>
            </a:r>
            <a:r>
              <a:rPr lang="hr-HR" sz="1400" dirty="0" err="1"/>
              <a:t>stringa</a:t>
            </a:r>
            <a:r>
              <a:rPr lang="hr-HR" sz="1400" dirty="0"/>
              <a:t> od start do </a:t>
            </a:r>
            <a:r>
              <a:rPr lang="hr-HR" sz="1400" dirty="0" err="1"/>
              <a:t>end</a:t>
            </a:r>
            <a:r>
              <a:rPr lang="hr-HR" sz="1400" dirty="0"/>
              <a:t> (ne uključujući </a:t>
            </a:r>
            <a:r>
              <a:rPr lang="hr-HR" sz="1400" dirty="0" err="1"/>
              <a:t>end</a:t>
            </a:r>
            <a:r>
              <a:rPr lang="hr-HR" sz="1400" dirty="0"/>
              <a:t>).</a:t>
            </a:r>
            <a:endParaRPr lang="en-US" sz="1400" dirty="0"/>
          </a:p>
          <a:p>
            <a:r>
              <a:rPr lang="hr-HR" sz="1400" dirty="0"/>
              <a:t>👉 </a:t>
            </a:r>
            <a:r>
              <a:rPr lang="pl-PL" sz="1400" dirty="0"/>
              <a:t>Koristan je za ograničavanje unosa (npr. broj znakova u tweetu)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93C26-6419-B15C-38AF-AC410365E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73" y="3581460"/>
            <a:ext cx="3057525" cy="904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8D5A6C-9938-E260-D37B-392914C4A734}"/>
              </a:ext>
            </a:extLst>
          </p:cNvPr>
          <p:cNvSpPr txBox="1"/>
          <p:nvPr/>
        </p:nvSpPr>
        <p:spPr>
          <a:xfrm>
            <a:off x="244525" y="4810509"/>
            <a:ext cx="47137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en-US" sz="1400" dirty="0" err="1"/>
              <a:t>Primjer</a:t>
            </a:r>
            <a:r>
              <a:rPr lang="en-US" sz="1400" dirty="0"/>
              <a:t> </a:t>
            </a:r>
            <a:r>
              <a:rPr lang="en-US" sz="1400" dirty="0" err="1"/>
              <a:t>kako</a:t>
            </a:r>
            <a:r>
              <a:rPr lang="en-US" sz="1400" dirty="0"/>
              <a:t> </a:t>
            </a:r>
            <a:r>
              <a:rPr lang="en-US" sz="1400" dirty="0" err="1"/>
              <a:t>izvuci</a:t>
            </a:r>
            <a:r>
              <a:rPr lang="en-US" sz="1400" dirty="0"/>
              <a:t> </a:t>
            </a:r>
            <a:r>
              <a:rPr lang="en-US" sz="1400" dirty="0" err="1"/>
              <a:t>posljednji</a:t>
            </a:r>
            <a:r>
              <a:rPr lang="en-US" sz="1400" dirty="0"/>
              <a:t> </a:t>
            </a:r>
            <a:r>
              <a:rPr lang="en-US" sz="1400" dirty="0" err="1"/>
              <a:t>znak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D0FE79-89F9-B041-F46F-3A545073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66" y="5259133"/>
            <a:ext cx="2466975" cy="361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BAAD84-06FE-A079-63C9-1139DE4CCC09}"/>
              </a:ext>
            </a:extLst>
          </p:cNvPr>
          <p:cNvSpPr txBox="1"/>
          <p:nvPr/>
        </p:nvSpPr>
        <p:spPr>
          <a:xfrm>
            <a:off x="6375915" y="3149564"/>
            <a:ext cx="46411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Napis</a:t>
            </a:r>
            <a:r>
              <a:rPr lang="en-US" sz="1600" dirty="0" err="1"/>
              <a:t>ite</a:t>
            </a:r>
            <a:r>
              <a:rPr lang="en-US" sz="1600" dirty="0"/>
              <a:t> </a:t>
            </a:r>
            <a:r>
              <a:rPr lang="en-US" sz="1600" dirty="0" err="1"/>
              <a:t>kod</a:t>
            </a:r>
            <a:r>
              <a:rPr lang="en-US" sz="1600" dirty="0"/>
              <a:t> </a:t>
            </a:r>
            <a:r>
              <a:rPr lang="hr-HR" sz="1600" dirty="0"/>
              <a:t>koji:</a:t>
            </a:r>
            <a:br>
              <a:rPr lang="hr-HR" sz="1600" dirty="0"/>
            </a:br>
            <a:r>
              <a:rPr lang="hr-HR" sz="1600" dirty="0"/>
              <a:t>✔ Omogućuje korisniku unos teksta.</a:t>
            </a:r>
            <a:br>
              <a:rPr lang="hr-HR" sz="1600" dirty="0"/>
            </a:br>
            <a:r>
              <a:rPr lang="hr-HR" sz="1600" dirty="0"/>
              <a:t>✔ </a:t>
            </a:r>
            <a:r>
              <a:rPr lang="pl-PL" sz="1600" dirty="0"/>
              <a:t>Skrati tekst na </a:t>
            </a:r>
            <a:r>
              <a:rPr lang="pl-PL" sz="1600" b="1" dirty="0"/>
              <a:t>140 znakova</a:t>
            </a:r>
            <a:r>
              <a:rPr lang="hr-HR" sz="1600" dirty="0"/>
              <a:t>.</a:t>
            </a:r>
            <a:br>
              <a:rPr lang="hr-HR" sz="1600" dirty="0"/>
            </a:br>
            <a:r>
              <a:rPr lang="hr-HR" sz="1600" dirty="0"/>
              <a:t>✔ Prikaže skraćeni tekst pomoću </a:t>
            </a:r>
            <a:r>
              <a:rPr lang="en-US" sz="1600" dirty="0"/>
              <a:t>alert().</a:t>
            </a:r>
            <a:endParaRPr lang="hr-HR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443149-A902-74A6-AB69-AF8E7C447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840" y="4799056"/>
            <a:ext cx="3290446" cy="127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16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384D0-E1A2-3D80-BCC1-A796577FC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B2686B-6499-0DA1-5FF8-71A735C9A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MATHEMATICS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99DA0-3EA5-6D79-568E-0322F74ED09F}"/>
              </a:ext>
            </a:extLst>
          </p:cNvPr>
          <p:cNvSpPr txBox="1"/>
          <p:nvPr/>
        </p:nvSpPr>
        <p:spPr>
          <a:xfrm>
            <a:off x="6359873" y="225102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45796-9B48-6DEA-599B-2B4F8C0BB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95" y="4992182"/>
            <a:ext cx="1838325" cy="438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A94E3-F046-C883-42D3-84667F8CAACD}"/>
              </a:ext>
            </a:extLst>
          </p:cNvPr>
          <p:cNvSpPr txBox="1"/>
          <p:nvPr/>
        </p:nvSpPr>
        <p:spPr>
          <a:xfrm>
            <a:off x="301764" y="5613476"/>
            <a:ext cx="4873256" cy="143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en-US" sz="1400" dirty="0" err="1"/>
              <a:t>Prvo</a:t>
            </a:r>
            <a:r>
              <a:rPr lang="en-US" sz="1400" dirty="0"/>
              <a:t> se </a:t>
            </a:r>
            <a:r>
              <a:rPr lang="en-US" sz="1400" dirty="0" err="1"/>
              <a:t>izvršavaju</a:t>
            </a:r>
            <a:r>
              <a:rPr lang="en-US" sz="1400" dirty="0"/>
              <a:t> </a:t>
            </a:r>
            <a:r>
              <a:rPr lang="en-US" sz="1400" dirty="0" err="1"/>
              <a:t>množenje</a:t>
            </a:r>
            <a:r>
              <a:rPr lang="en-US" sz="1400" dirty="0"/>
              <a:t> *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dijeljenje</a:t>
            </a:r>
            <a:r>
              <a:rPr lang="en-US" sz="1400" dirty="0"/>
              <a:t> /, a </a:t>
            </a:r>
            <a:r>
              <a:rPr lang="en-US" sz="1400" dirty="0" err="1"/>
              <a:t>zatim</a:t>
            </a:r>
            <a:r>
              <a:rPr lang="en-US" sz="1400" dirty="0"/>
              <a:t> </a:t>
            </a:r>
            <a:r>
              <a:rPr lang="en-US" sz="1400" dirty="0" err="1"/>
              <a:t>zbrajanje</a:t>
            </a:r>
            <a:r>
              <a:rPr lang="en-US" sz="1400" dirty="0"/>
              <a:t> +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oduzimanje</a:t>
            </a:r>
            <a:r>
              <a:rPr lang="en-US" sz="1400" dirty="0"/>
              <a:t> -.✔ </a:t>
            </a:r>
          </a:p>
          <a:p>
            <a:r>
              <a:rPr lang="hr-HR" sz="1400" dirty="0"/>
              <a:t>👉 </a:t>
            </a:r>
            <a:r>
              <a:rPr lang="en-US" sz="1400" dirty="0"/>
              <a:t>Ako </a:t>
            </a:r>
            <a:r>
              <a:rPr lang="en-US" sz="1400" dirty="0" err="1"/>
              <a:t>želimo</a:t>
            </a:r>
            <a:r>
              <a:rPr lang="en-US" sz="1400" dirty="0"/>
              <a:t> </a:t>
            </a:r>
            <a:r>
              <a:rPr lang="en-US" sz="1400" dirty="0" err="1"/>
              <a:t>promijeniti</a:t>
            </a:r>
            <a:r>
              <a:rPr lang="en-US" sz="1400" dirty="0"/>
              <a:t> </a:t>
            </a:r>
            <a:r>
              <a:rPr lang="en-US" sz="1400" dirty="0" err="1"/>
              <a:t>redoslijed</a:t>
            </a:r>
            <a:r>
              <a:rPr lang="en-US" sz="1400" dirty="0"/>
              <a:t>, </a:t>
            </a:r>
            <a:r>
              <a:rPr lang="en-US" sz="1400" dirty="0" err="1"/>
              <a:t>koristimo</a:t>
            </a:r>
            <a:r>
              <a:rPr lang="en-US" sz="1400" dirty="0"/>
              <a:t> </a:t>
            </a:r>
            <a:r>
              <a:rPr lang="en-US" sz="1400" dirty="0" err="1"/>
              <a:t>zagrade</a:t>
            </a:r>
            <a:r>
              <a:rPr lang="en-US" sz="1400" dirty="0"/>
              <a:t> ().</a:t>
            </a: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3FC146-294F-B911-754C-DDCC4DE15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409" y="4907025"/>
            <a:ext cx="1924050" cy="619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292774-9B48-1533-06E2-3474D1B07C27}"/>
              </a:ext>
            </a:extLst>
          </p:cNvPr>
          <p:cNvSpPr txBox="1"/>
          <p:nvPr/>
        </p:nvSpPr>
        <p:spPr>
          <a:xfrm>
            <a:off x="447115" y="2217108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Matematicki</a:t>
            </a:r>
            <a:r>
              <a:rPr lang="en-US" dirty="0"/>
              <a:t> </a:t>
            </a:r>
            <a:r>
              <a:rPr lang="en-US" dirty="0" err="1"/>
              <a:t>operatori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441470-9AEC-DE76-DDBA-6284FB176EE0}"/>
              </a:ext>
            </a:extLst>
          </p:cNvPr>
          <p:cNvSpPr txBox="1"/>
          <p:nvPr/>
        </p:nvSpPr>
        <p:spPr>
          <a:xfrm>
            <a:off x="373010" y="4273256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Redoslijed</a:t>
            </a:r>
            <a:r>
              <a:rPr lang="en-US" dirty="0"/>
              <a:t> </a:t>
            </a:r>
            <a:r>
              <a:rPr lang="en-US" dirty="0" err="1"/>
              <a:t>operacija</a:t>
            </a:r>
            <a:endParaRPr lang="hr-H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C05CD6-8F8D-D403-A12B-0472DB0F5B3C}"/>
              </a:ext>
            </a:extLst>
          </p:cNvPr>
          <p:cNvSpPr txBox="1"/>
          <p:nvPr/>
        </p:nvSpPr>
        <p:spPr>
          <a:xfrm>
            <a:off x="6401308" y="2836670"/>
            <a:ext cx="46411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Napis</a:t>
            </a:r>
            <a:r>
              <a:rPr lang="en-US" sz="1600" dirty="0" err="1"/>
              <a:t>ite</a:t>
            </a:r>
            <a:r>
              <a:rPr lang="en-US" sz="1600" dirty="0"/>
              <a:t> </a:t>
            </a:r>
            <a:r>
              <a:rPr lang="en-US" sz="1600" dirty="0" err="1"/>
              <a:t>kod</a:t>
            </a:r>
            <a:r>
              <a:rPr lang="en-US" sz="1600" dirty="0"/>
              <a:t> </a:t>
            </a:r>
            <a:r>
              <a:rPr lang="hr-HR" sz="1600" dirty="0"/>
              <a:t>koji:</a:t>
            </a:r>
            <a:br>
              <a:rPr lang="hr-HR" sz="1600" dirty="0"/>
            </a:br>
            <a:r>
              <a:rPr lang="hr-HR" sz="1600" dirty="0"/>
              <a:t>✔ 1. Zatraži unos od korisnika pomoću </a:t>
            </a:r>
            <a:r>
              <a:rPr lang="hr-HR" sz="1600" dirty="0" err="1"/>
              <a:t>prompt</a:t>
            </a:r>
            <a:r>
              <a:rPr lang="hr-HR" sz="1600" dirty="0"/>
              <a:t>().</a:t>
            </a:r>
            <a:br>
              <a:rPr lang="hr-HR" sz="1600" dirty="0"/>
            </a:br>
            <a:r>
              <a:rPr lang="hr-HR" sz="1600" dirty="0"/>
              <a:t>✔ 2. Izračuna ljudske godine prema formuli.</a:t>
            </a:r>
            <a:br>
              <a:rPr lang="hr-HR" sz="1600" dirty="0"/>
            </a:br>
            <a:r>
              <a:rPr lang="hr-HR" sz="1600" dirty="0"/>
              <a:t>✔ 3. Prikazati rezultat pomoću </a:t>
            </a:r>
            <a:r>
              <a:rPr lang="hr-HR" sz="1600" dirty="0" err="1"/>
              <a:t>alert</a:t>
            </a:r>
            <a:r>
              <a:rPr lang="hr-HR" sz="1600" dirty="0"/>
              <a:t>().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B0D3AC0-D03A-A95A-3F01-3E82F6F7F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233" y="4486162"/>
            <a:ext cx="3290446" cy="12714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310370-E32D-484B-958D-4510AFFA2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95" y="2707055"/>
            <a:ext cx="49244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92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8B5FE-6EDF-71AD-6C7B-A9D10E10E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025A68-1CDC-AD03-F86C-9D3C325E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B7D8F8-5E66-7939-0A4D-07040B787761}"/>
              </a:ext>
            </a:extLst>
          </p:cNvPr>
          <p:cNvSpPr txBox="1"/>
          <p:nvPr/>
        </p:nvSpPr>
        <p:spPr>
          <a:xfrm>
            <a:off x="790074" y="2224618"/>
            <a:ext cx="48732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👉Koristimo je da izbjegnemo ponavljanje koda.</a:t>
            </a:r>
            <a:endParaRPr lang="en-US" sz="1400" dirty="0"/>
          </a:p>
          <a:p>
            <a:r>
              <a:rPr lang="hr-HR" sz="1400" dirty="0"/>
              <a:t>👉 </a:t>
            </a:r>
            <a:r>
              <a:rPr lang="pl-PL" sz="1400" dirty="0"/>
              <a:t> Pozivamo je samo kada nam treba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DDCEDB-FB8E-6B04-B22D-3E6AE970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17" y="4160241"/>
            <a:ext cx="2705100" cy="14382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2A188B-5D37-284A-7C21-B34BB3096C8C}"/>
              </a:ext>
            </a:extLst>
          </p:cNvPr>
          <p:cNvSpPr txBox="1"/>
          <p:nvPr/>
        </p:nvSpPr>
        <p:spPr>
          <a:xfrm>
            <a:off x="7295213" y="2332339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BEFF51-E4FF-0E97-2A4A-86C96019756C}"/>
              </a:ext>
            </a:extLst>
          </p:cNvPr>
          <p:cNvSpPr txBox="1"/>
          <p:nvPr/>
        </p:nvSpPr>
        <p:spPr>
          <a:xfrm>
            <a:off x="7295213" y="2857013"/>
            <a:ext cx="46411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Napis</a:t>
            </a:r>
            <a:r>
              <a:rPr lang="en-US" sz="1600" dirty="0" err="1"/>
              <a:t>ite</a:t>
            </a:r>
            <a:r>
              <a:rPr lang="en-US" sz="1600" dirty="0"/>
              <a:t> </a:t>
            </a:r>
            <a:r>
              <a:rPr lang="en-US" sz="1600" dirty="0" err="1"/>
              <a:t>kod</a:t>
            </a:r>
            <a:r>
              <a:rPr lang="en-US" sz="1600" dirty="0"/>
              <a:t> </a:t>
            </a:r>
            <a:r>
              <a:rPr lang="hr-HR" sz="1600" dirty="0"/>
              <a:t>koji:</a:t>
            </a:r>
            <a:br>
              <a:rPr lang="hr-HR" sz="1600" dirty="0"/>
            </a:br>
            <a:r>
              <a:rPr lang="hr-HR" sz="1600" dirty="0"/>
              <a:t>✔ 1. </a:t>
            </a:r>
            <a:r>
              <a:rPr lang="en-US" sz="1600" dirty="0" err="1"/>
              <a:t>Daje</a:t>
            </a:r>
            <a:r>
              <a:rPr lang="en-US" sz="1600" dirty="0"/>
              <a:t> dole </a:t>
            </a:r>
            <a:r>
              <a:rPr lang="en-US" sz="1600" dirty="0" err="1"/>
              <a:t>prikazani</a:t>
            </a:r>
            <a:r>
              <a:rPr lang="en-US" sz="1600" dirty="0"/>
              <a:t> </a:t>
            </a:r>
            <a:r>
              <a:rPr lang="en-US" sz="1600" dirty="0" err="1"/>
              <a:t>tekst</a:t>
            </a:r>
            <a:r>
              <a:rPr lang="en-US" sz="1600" dirty="0"/>
              <a:t> </a:t>
            </a:r>
            <a:r>
              <a:rPr lang="en-US" sz="1600" dirty="0" err="1"/>
              <a:t>kao</a:t>
            </a:r>
            <a:r>
              <a:rPr lang="en-US" sz="1600" dirty="0"/>
              <a:t> log </a:t>
            </a:r>
            <a:r>
              <a:rPr lang="en-US" sz="1600" dirty="0" err="1"/>
              <a:t>umjesto</a:t>
            </a:r>
            <a:r>
              <a:rPr lang="en-US" sz="1600" dirty="0"/>
              <a:t> </a:t>
            </a:r>
            <a:r>
              <a:rPr lang="en-US" sz="1600" dirty="0" err="1"/>
              <a:t>alera</a:t>
            </a:r>
            <a:endParaRPr lang="hr-HR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D4D66B-AE85-EA19-3D1D-78329A031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213" y="3912343"/>
            <a:ext cx="2705100" cy="18655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3565FC-8161-5A7F-65F7-B011F4ADD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17" y="2925906"/>
            <a:ext cx="4457700" cy="800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9ECDEA-4019-D9A7-CCBD-A9803BF08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17" y="6026150"/>
            <a:ext cx="52482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67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A950B-8881-A12E-5367-6F354A2F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228856-E250-6965-7F0A-96B7AB18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51C89A-BFFC-29EC-0948-408D7AED716D}"/>
              </a:ext>
            </a:extLst>
          </p:cNvPr>
          <p:cNvSpPr txBox="1"/>
          <p:nvPr/>
        </p:nvSpPr>
        <p:spPr>
          <a:xfrm>
            <a:off x="6925743" y="227238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85283-FFED-C7F1-96AC-B3F30D437D0C}"/>
              </a:ext>
            </a:extLst>
          </p:cNvPr>
          <p:cNvSpPr txBox="1"/>
          <p:nvPr/>
        </p:nvSpPr>
        <p:spPr>
          <a:xfrm>
            <a:off x="6925743" y="2767280"/>
            <a:ext cx="46411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✔ Funkcija treba primati količinu novca.</a:t>
            </a:r>
            <a:br>
              <a:rPr lang="hr-HR" sz="1600" dirty="0"/>
            </a:br>
            <a:r>
              <a:rPr lang="hr-HR" sz="1600" dirty="0"/>
              <a:t>✔ Izračunava koliko boca </a:t>
            </a:r>
            <a:r>
              <a:rPr lang="hr-HR" sz="1600" dirty="0" err="1"/>
              <a:t>mleka</a:t>
            </a:r>
            <a:r>
              <a:rPr lang="hr-HR" sz="1600" dirty="0"/>
              <a:t> može kupiti (1 boca = 1.5$).</a:t>
            </a:r>
            <a:br>
              <a:rPr lang="hr-HR" sz="1600" dirty="0"/>
            </a:br>
            <a:r>
              <a:rPr lang="hr-HR" sz="1600" dirty="0"/>
              <a:t>✔ Prikazuje koliko boca može kupiti.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16F9F-4DF8-F981-D7C9-4CE59EB122C5}"/>
              </a:ext>
            </a:extLst>
          </p:cNvPr>
          <p:cNvSpPr txBox="1"/>
          <p:nvPr/>
        </p:nvSpPr>
        <p:spPr>
          <a:xfrm>
            <a:off x="534145" y="2201890"/>
            <a:ext cx="48732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en-US" sz="1400" dirty="0"/>
              <a:t> </a:t>
            </a:r>
            <a:r>
              <a:rPr lang="hr-HR" sz="1400" dirty="0"/>
              <a:t>Parametri omogućuju da funkcija primi unos i koristi ga unutar svog koda</a:t>
            </a:r>
            <a:endParaRPr lang="en-US" sz="1400" dirty="0"/>
          </a:p>
          <a:p>
            <a:r>
              <a:rPr lang="hr-HR" sz="1400" dirty="0"/>
              <a:t>👉 </a:t>
            </a:r>
            <a:r>
              <a:rPr lang="pl-PL" sz="1400" dirty="0"/>
              <a:t> </a:t>
            </a:r>
            <a:r>
              <a:rPr lang="hr-HR" sz="1400" dirty="0"/>
              <a:t>Bez parametara, funkcija uvijek radi isto – s parametrima možemo mijenjati njen ishod!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D7CB6E-1E38-99AD-2A4A-72DDE902B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180" y="4228383"/>
            <a:ext cx="4638675" cy="885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43C198-057F-7EE8-5364-E4105A439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9" y="3382089"/>
            <a:ext cx="3200400" cy="100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321B6F-6837-A2FF-4D43-2EA0C0F46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59" y="4802518"/>
            <a:ext cx="41814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46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FD132-805B-8381-291B-D23E2B29B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57EBD7-7EFB-4ABB-B683-B0D64134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29E43-D2A5-4D8B-3DBE-E2779C7B0412}"/>
              </a:ext>
            </a:extLst>
          </p:cNvPr>
          <p:cNvSpPr txBox="1"/>
          <p:nvPr/>
        </p:nvSpPr>
        <p:spPr>
          <a:xfrm>
            <a:off x="6925743" y="227238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37C97-44BB-8140-036D-AC3DADD19544}"/>
              </a:ext>
            </a:extLst>
          </p:cNvPr>
          <p:cNvSpPr txBox="1"/>
          <p:nvPr/>
        </p:nvSpPr>
        <p:spPr>
          <a:xfrm>
            <a:off x="6712688" y="2776803"/>
            <a:ext cx="46411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✔ Funkcija prima količinu novca.</a:t>
            </a:r>
            <a:br>
              <a:rPr lang="hr-HR" sz="1600" dirty="0"/>
            </a:br>
            <a:r>
              <a:rPr lang="hr-HR" sz="1600" dirty="0"/>
              <a:t>✔ Izračunava koliko boca ml</a:t>
            </a:r>
            <a:r>
              <a:rPr lang="en-US" sz="1600" dirty="0" err="1"/>
              <a:t>ij</a:t>
            </a:r>
            <a:r>
              <a:rPr lang="hr-HR" sz="1600" dirty="0" err="1"/>
              <a:t>eka</a:t>
            </a:r>
            <a:r>
              <a:rPr lang="hr-HR" sz="1600" dirty="0"/>
              <a:t> može kupiti (1 boca = 1.5$).</a:t>
            </a:r>
            <a:br>
              <a:rPr lang="hr-HR" sz="1600" dirty="0"/>
            </a:br>
            <a:r>
              <a:rPr lang="hr-HR" sz="1600" dirty="0"/>
              <a:t>✔ </a:t>
            </a:r>
            <a:r>
              <a:rPr lang="hr-HR" sz="1600" b="1" dirty="0"/>
              <a:t>Vraća kusur</a:t>
            </a:r>
            <a:r>
              <a:rPr lang="hr-HR" sz="1600" dirty="0"/>
              <a:t> (novac koji je ostao nakon kupovine).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B62F7-8B40-6AE4-E1E3-72AC3718D0EF}"/>
              </a:ext>
            </a:extLst>
          </p:cNvPr>
          <p:cNvSpPr txBox="1"/>
          <p:nvPr/>
        </p:nvSpPr>
        <p:spPr>
          <a:xfrm>
            <a:off x="321090" y="1971851"/>
            <a:ext cx="487325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en-US" sz="1400" dirty="0"/>
              <a:t> </a:t>
            </a:r>
            <a:r>
              <a:rPr lang="en-US" sz="1400" b="1" dirty="0"/>
              <a:t>return</a:t>
            </a:r>
            <a:r>
              <a:rPr lang="en-US" sz="1400" dirty="0"/>
              <a:t> </a:t>
            </a:r>
            <a:r>
              <a:rPr lang="hr-HR" sz="1400" dirty="0"/>
              <a:t>omogućava funkciji da vrati vrijednost koja se može koristiti kasnije.</a:t>
            </a:r>
            <a:endParaRPr lang="en-US" sz="1400" dirty="0"/>
          </a:p>
          <a:p>
            <a:r>
              <a:rPr lang="hr-HR" sz="1400" dirty="0"/>
              <a:t>👉 </a:t>
            </a:r>
            <a:r>
              <a:rPr lang="pl-PL" sz="1400" dirty="0"/>
              <a:t> </a:t>
            </a:r>
            <a:r>
              <a:rPr lang="hr-HR" sz="1400" dirty="0"/>
              <a:t>Bez </a:t>
            </a:r>
            <a:r>
              <a:rPr lang="en-US" sz="1400" b="1" dirty="0"/>
              <a:t>return</a:t>
            </a:r>
            <a:r>
              <a:rPr lang="en-US" sz="1400" dirty="0"/>
              <a:t> </a:t>
            </a:r>
            <a:r>
              <a:rPr lang="hr-HR" sz="1400" dirty="0"/>
              <a:t>funkcija izvršava radnju, ali ne vraća nikakav rezultat.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AADE7F-C99B-BC32-2D41-04E3CBD0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743" y="4363913"/>
            <a:ext cx="2867025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F7EB6-DCCC-FA0D-AF66-5E0D7471B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90" y="5180463"/>
            <a:ext cx="3086100" cy="1095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38DB22-038A-E538-7607-EFE3B2DAE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90" y="3141402"/>
            <a:ext cx="55149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73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A4C3F-58B3-4297-B5B4-42BB95E3F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A52BA3-8455-79C0-72ED-A2A5B4DA0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FUNCTIONS</a:t>
            </a:r>
            <a:endParaRPr lang="hr-H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A3DB4B-3380-43A9-5AF9-4F9A357FB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80" y="2582691"/>
            <a:ext cx="3686175" cy="752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0EF68-80F5-998D-C6DC-9C745C5B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80" y="3724362"/>
            <a:ext cx="3705225" cy="63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B58C99-CB5F-39E3-CC5F-59C689D4C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2525541"/>
            <a:ext cx="3819525" cy="1323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F6119D-F123-1331-6085-7E3FE4EB3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150" y="4081549"/>
            <a:ext cx="4819650" cy="561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A926DA-7D46-084B-FB67-3CD6C1BF32B8}"/>
              </a:ext>
            </a:extLst>
          </p:cNvPr>
          <p:cNvSpPr txBox="1"/>
          <p:nvPr/>
        </p:nvSpPr>
        <p:spPr>
          <a:xfrm>
            <a:off x="2456065" y="5713913"/>
            <a:ext cx="81561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💡Kombiniranjem više funkcija poboljšavamo organizaciju koda!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1711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105A9-FB6D-D74F-8B82-697E50989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67F117-9CEB-1D42-A8A0-4D5C42134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CONDITIONS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6A669-9354-0403-9D72-E161C2069B64}"/>
              </a:ext>
            </a:extLst>
          </p:cNvPr>
          <p:cNvSpPr txBox="1"/>
          <p:nvPr/>
        </p:nvSpPr>
        <p:spPr>
          <a:xfrm>
            <a:off x="7005953" y="2513018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Multiple conditions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C9F199-9AD0-AB2B-16C9-36DD852A93FF}"/>
              </a:ext>
            </a:extLst>
          </p:cNvPr>
          <p:cNvSpPr txBox="1"/>
          <p:nvPr/>
        </p:nvSpPr>
        <p:spPr>
          <a:xfrm>
            <a:off x="860335" y="2513018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One condition 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3152C-9C76-FF8C-BC4A-ADF172A2C3AC}"/>
              </a:ext>
            </a:extLst>
          </p:cNvPr>
          <p:cNvSpPr txBox="1"/>
          <p:nvPr/>
        </p:nvSpPr>
        <p:spPr>
          <a:xfrm>
            <a:off x="3003460" y="5754211"/>
            <a:ext cx="48732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Uvijeti</a:t>
            </a:r>
            <a:r>
              <a:rPr lang="en-US" dirty="0"/>
              <a:t> </a:t>
            </a:r>
            <a:r>
              <a:rPr lang="hr-HR" dirty="0"/>
              <a:t>omogućavaju kontrolu toka programa</a:t>
            </a:r>
            <a:endParaRPr lang="en-US" dirty="0"/>
          </a:p>
          <a:p>
            <a:r>
              <a:rPr lang="hr-HR" dirty="0"/>
              <a:t>👉 </a:t>
            </a:r>
            <a:r>
              <a:rPr lang="pl-PL" dirty="0"/>
              <a:t> </a:t>
            </a:r>
            <a:r>
              <a:rPr lang="en-US" dirty="0" err="1"/>
              <a:t>Mozemo</a:t>
            </a:r>
            <a:r>
              <a:rPr lang="en-US" dirty="0"/>
              <a:t> </a:t>
            </a:r>
            <a:r>
              <a:rPr lang="en-US" dirty="0" err="1"/>
              <a:t>kreirati</a:t>
            </a:r>
            <a:r>
              <a:rPr lang="en-US" dirty="0"/>
              <a:t> </a:t>
            </a:r>
            <a:r>
              <a:rPr lang="en-US" dirty="0" err="1"/>
              <a:t>napredne</a:t>
            </a:r>
            <a:r>
              <a:rPr lang="en-US" dirty="0"/>
              <a:t> </a:t>
            </a:r>
            <a:r>
              <a:rPr lang="en-US" dirty="0" err="1"/>
              <a:t>logike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D64C5B-B77A-3808-1A50-60ED72370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5" y="3226970"/>
            <a:ext cx="4286250" cy="1238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F7616A-7CFF-811D-EBDD-6AE1FA1EF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792" y="3226970"/>
            <a:ext cx="64389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27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09675-98B2-8855-011E-62DDE66F2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C4DDA5-6625-AD5E-9239-777DD67C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COMPARATORS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3E04B2-BC7F-A62B-4062-C026BEBDCF52}"/>
              </a:ext>
            </a:extLst>
          </p:cNvPr>
          <p:cNvSpPr txBox="1"/>
          <p:nvPr/>
        </p:nvSpPr>
        <p:spPr>
          <a:xfrm>
            <a:off x="5296988" y="3429000"/>
            <a:ext cx="48732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👉</a:t>
            </a:r>
            <a:r>
              <a:rPr lang="en-US" sz="1600" dirty="0"/>
              <a:t> </a:t>
            </a:r>
            <a:r>
              <a:rPr lang="en-US" sz="1600" dirty="0" err="1"/>
              <a:t>Uvijek</a:t>
            </a:r>
            <a:r>
              <a:rPr lang="en-US" sz="1600" dirty="0"/>
              <a:t> </a:t>
            </a:r>
            <a:r>
              <a:rPr lang="en-US" sz="1600" dirty="0" err="1"/>
              <a:t>koristite</a:t>
            </a:r>
            <a:r>
              <a:rPr lang="en-US" sz="1600" dirty="0"/>
              <a:t> === za </a:t>
            </a:r>
            <a:r>
              <a:rPr lang="en-US" sz="1600" dirty="0" err="1"/>
              <a:t>precizne</a:t>
            </a:r>
            <a:r>
              <a:rPr lang="en-US" sz="1600" dirty="0"/>
              <a:t> </a:t>
            </a:r>
            <a:r>
              <a:rPr lang="en-US" sz="1600" dirty="0" err="1"/>
              <a:t>provjere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966D0-C1AD-471A-8C40-3956A133FB92}"/>
              </a:ext>
            </a:extLst>
          </p:cNvPr>
          <p:cNvSpPr txBox="1"/>
          <p:nvPr/>
        </p:nvSpPr>
        <p:spPr>
          <a:xfrm>
            <a:off x="2389840" y="5846701"/>
            <a:ext cx="81561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💡Kombiniranjem</a:t>
            </a:r>
            <a:r>
              <a:rPr lang="en-US" sz="1600" dirty="0"/>
              <a:t> </a:t>
            </a:r>
            <a:r>
              <a:rPr lang="en-US" sz="1600" dirty="0" err="1"/>
              <a:t>operatora</a:t>
            </a:r>
            <a:r>
              <a:rPr lang="en-US" sz="1600" dirty="0"/>
              <a:t> </a:t>
            </a:r>
            <a:r>
              <a:rPr lang="en-US" sz="1600" dirty="0" err="1"/>
              <a:t>usporedjivanja</a:t>
            </a:r>
            <a:r>
              <a:rPr lang="en-US" sz="1600" dirty="0"/>
              <a:t> </a:t>
            </a:r>
            <a:r>
              <a:rPr lang="en-US" sz="1600" dirty="0" err="1"/>
              <a:t>mozemo</a:t>
            </a:r>
            <a:r>
              <a:rPr lang="en-US" sz="1600" dirty="0"/>
              <a:t> </a:t>
            </a:r>
            <a:r>
              <a:rPr lang="en-US" sz="1600" dirty="0" err="1"/>
              <a:t>praviti</a:t>
            </a:r>
            <a:r>
              <a:rPr lang="en-US" sz="1600" dirty="0"/>
              <a:t> </a:t>
            </a:r>
            <a:r>
              <a:rPr lang="en-US" sz="1600" dirty="0" err="1"/>
              <a:t>slozenije</a:t>
            </a:r>
            <a:r>
              <a:rPr lang="en-US" sz="1600" dirty="0"/>
              <a:t> </a:t>
            </a:r>
            <a:r>
              <a:rPr lang="en-US" sz="1600" dirty="0" err="1"/>
              <a:t>logike</a:t>
            </a:r>
            <a:r>
              <a:rPr lang="en-US" sz="16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7858C0-C959-B596-59EB-F27A51AEE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988" y="2005532"/>
            <a:ext cx="4981575" cy="1304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4467BC-B3CF-F1F9-9B31-B0DE66C8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988" y="3844498"/>
            <a:ext cx="5388727" cy="18067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DE4B84-1A82-6354-767E-7CB736046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15" y="2005532"/>
            <a:ext cx="42100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6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D607-80CA-12EE-36FE-B5235F2A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DE23B6-06B6-B6AB-4FA1-F10769E2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7499C6-1199-2E07-A779-54DFEE818891}"/>
              </a:ext>
            </a:extLst>
          </p:cNvPr>
          <p:cNvSpPr txBox="1">
            <a:spLocks/>
          </p:cNvSpPr>
          <p:nvPr/>
        </p:nvSpPr>
        <p:spPr>
          <a:xfrm>
            <a:off x="1406112" y="2522013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dirty="0"/>
              <a:t>🔹 JavaScript je najpopularniji programski jezik prema istraživanjima (npr. </a:t>
            </a:r>
            <a:r>
              <a:rPr lang="hr-HR" dirty="0" err="1"/>
              <a:t>RedMonk</a:t>
            </a:r>
            <a:r>
              <a:rPr lang="hr-HR" dirty="0"/>
              <a:t>, </a:t>
            </a:r>
            <a:r>
              <a:rPr lang="hr-HR" dirty="0" err="1"/>
              <a:t>Stack</a:t>
            </a:r>
            <a:r>
              <a:rPr lang="hr-HR" dirty="0"/>
              <a:t> </a:t>
            </a:r>
            <a:r>
              <a:rPr lang="hr-HR" dirty="0" err="1"/>
              <a:t>Overflow</a:t>
            </a:r>
            <a:r>
              <a:rPr lang="hr-HR" dirty="0"/>
              <a:t> ankete).</a:t>
            </a:r>
            <a:endParaRPr lang="en-US" dirty="0"/>
          </a:p>
          <a:p>
            <a:pPr marL="15875" indent="0">
              <a:buNone/>
            </a:pPr>
            <a:r>
              <a:rPr lang="hr-HR" dirty="0"/>
              <a:t>👉 </a:t>
            </a:r>
            <a:r>
              <a:rPr lang="hr-HR" b="1" dirty="0" err="1"/>
              <a:t>Frontend</a:t>
            </a:r>
            <a:r>
              <a:rPr lang="hr-HR" dirty="0"/>
              <a:t> – HTML/CSS manipulacija, animacije, UI/UX poboljšanja.</a:t>
            </a:r>
            <a:endParaRPr lang="en-US" dirty="0"/>
          </a:p>
          <a:p>
            <a:pPr marL="15875" indent="0">
              <a:buNone/>
            </a:pPr>
            <a:r>
              <a:rPr lang="hr-HR" dirty="0"/>
              <a:t>👉 </a:t>
            </a:r>
            <a:r>
              <a:rPr lang="hr-HR" b="1" dirty="0" err="1"/>
              <a:t>Backend</a:t>
            </a:r>
            <a:r>
              <a:rPr lang="hr-HR" dirty="0"/>
              <a:t> – Node.js omogućuje pokretanje JavaScripta na serverima.</a:t>
            </a:r>
            <a:endParaRPr lang="en-US" dirty="0"/>
          </a:p>
          <a:p>
            <a:pPr marL="15875" indent="0">
              <a:buNone/>
            </a:pPr>
            <a:r>
              <a:rPr lang="hr-HR" dirty="0"/>
              <a:t>👉 </a:t>
            </a:r>
            <a:r>
              <a:rPr lang="hr-HR" b="1" dirty="0"/>
              <a:t>Mobilne aplikacije</a:t>
            </a:r>
            <a:r>
              <a:rPr lang="hr-HR" dirty="0"/>
              <a:t> – </a:t>
            </a:r>
            <a:r>
              <a:rPr lang="hr-HR" dirty="0" err="1"/>
              <a:t>React</a:t>
            </a:r>
            <a:r>
              <a:rPr lang="hr-HR" dirty="0"/>
              <a:t> </a:t>
            </a:r>
            <a:r>
              <a:rPr lang="hr-HR" dirty="0" err="1"/>
              <a:t>Native</a:t>
            </a:r>
            <a:r>
              <a:rPr lang="hr-HR" dirty="0"/>
              <a:t> omogućuje razvoj mobilnih aplikacija pomoću JavaScripta.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FB6684-25C1-F874-36DF-0A181DB6D123}"/>
              </a:ext>
            </a:extLst>
          </p:cNvPr>
          <p:cNvSpPr txBox="1">
            <a:spLocks/>
          </p:cNvSpPr>
          <p:nvPr/>
        </p:nvSpPr>
        <p:spPr>
          <a:xfrm>
            <a:off x="5850062" y="2522013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dirty="0"/>
              <a:t>🔹 </a:t>
            </a:r>
            <a:r>
              <a:rPr lang="hr-HR" b="1" dirty="0"/>
              <a:t>Java vs JavaScript? </a:t>
            </a:r>
            <a:r>
              <a:rPr lang="hr-HR" dirty="0"/>
              <a:t>– Imaju otprilike toliko zajedničkog koliko i car (auto) i carpet (tepih).</a:t>
            </a:r>
            <a:endParaRPr lang="en-US" dirty="0"/>
          </a:p>
          <a:p>
            <a:pPr marL="15875" indent="0">
              <a:buNone/>
            </a:pPr>
            <a:r>
              <a:rPr lang="hr-HR" dirty="0"/>
              <a:t>🔹 </a:t>
            </a:r>
            <a:r>
              <a:rPr lang="hr-HR" b="1" dirty="0"/>
              <a:t>JavaScript je interpretirani jezik </a:t>
            </a:r>
            <a:r>
              <a:rPr lang="hr-HR" dirty="0"/>
              <a:t>– Izvršava se liniju po liniju u pregledniku.</a:t>
            </a:r>
            <a:endParaRPr lang="en-US" dirty="0"/>
          </a:p>
          <a:p>
            <a:pPr marL="15875" indent="0">
              <a:buNone/>
            </a:pPr>
            <a:r>
              <a:rPr lang="hr-HR" dirty="0"/>
              <a:t>🔹 </a:t>
            </a:r>
            <a:r>
              <a:rPr lang="hr-HR" b="1" dirty="0"/>
              <a:t>Java je kompajlirani jezik </a:t>
            </a:r>
            <a:r>
              <a:rPr lang="hr-HR" dirty="0"/>
              <a:t>– Prvo se kompajlira u izvršnu datoteku, zatim se pokreće.</a:t>
            </a:r>
            <a:endParaRPr lang="en-US" dirty="0"/>
          </a:p>
          <a:p>
            <a:pPr marL="15875" indent="0">
              <a:buNone/>
            </a:pPr>
            <a:r>
              <a:rPr lang="hr-HR" dirty="0"/>
              <a:t>🔹 </a:t>
            </a:r>
            <a:r>
              <a:rPr lang="hr-HR" b="1" dirty="0"/>
              <a:t>Zašto „Java“ u JavaScriptu? </a:t>
            </a:r>
            <a:r>
              <a:rPr lang="hr-HR" dirty="0"/>
              <a:t>– U 90-ima, ime Java je bilo popularno, pa je Netscape iskoristio tu popularnost.</a:t>
            </a:r>
          </a:p>
        </p:txBody>
      </p:sp>
    </p:spTree>
    <p:extLst>
      <p:ext uri="{BB962C8B-B14F-4D97-AF65-F5344CB8AC3E}">
        <p14:creationId xmlns:p14="http://schemas.microsoft.com/office/powerpoint/2010/main" val="176795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6C30-65C5-6806-0493-4524BEB3E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0300F8-61FA-0CCD-8DB7-22E0C90F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LOGICAL OPERATORS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2B2E7-6FEF-8DFD-CEFA-3EF0A4F740A5}"/>
              </a:ext>
            </a:extLst>
          </p:cNvPr>
          <p:cNvSpPr txBox="1"/>
          <p:nvPr/>
        </p:nvSpPr>
        <p:spPr>
          <a:xfrm>
            <a:off x="397043" y="2087162"/>
            <a:ext cx="54383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👉</a:t>
            </a:r>
            <a:r>
              <a:rPr lang="en-US" sz="1600" dirty="0"/>
              <a:t> </a:t>
            </a:r>
            <a:r>
              <a:rPr lang="hr-HR" sz="1600" dirty="0"/>
              <a:t>Logički operatori omogućavaju provjeru više </a:t>
            </a:r>
            <a:r>
              <a:rPr lang="hr-HR" sz="1600" dirty="0" err="1"/>
              <a:t>uslova</a:t>
            </a:r>
            <a:r>
              <a:rPr lang="hr-HR" sz="1600" dirty="0"/>
              <a:t> odjednom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07C3D5-14B9-3CDF-4C19-E0356F9D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3" y="4975759"/>
            <a:ext cx="4119475" cy="10772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7886FE-9CCC-2B3C-61F5-FA47365A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86" y="4975759"/>
            <a:ext cx="2747288" cy="10185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DCE394-4B4F-D590-59A4-D263ACF08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942" y="4987685"/>
            <a:ext cx="2999874" cy="11956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FEEC8A-8265-E2C0-5347-6CAD3128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43" y="2902441"/>
            <a:ext cx="70580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9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F7C19-A51C-B677-A98E-756AEAC34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81CE5B-9577-8A17-8B25-2A8A882B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59B35-2F40-D9B0-4133-C680504B4353}"/>
              </a:ext>
            </a:extLst>
          </p:cNvPr>
          <p:cNvSpPr txBox="1"/>
          <p:nvPr/>
        </p:nvSpPr>
        <p:spPr>
          <a:xfrm>
            <a:off x="838200" y="2031755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Document object model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A8860-9C24-DA4C-9E9F-3F8C2DC15F87}"/>
              </a:ext>
            </a:extLst>
          </p:cNvPr>
          <p:cNvSpPr txBox="1"/>
          <p:nvPr/>
        </p:nvSpPr>
        <p:spPr>
          <a:xfrm>
            <a:off x="838200" y="2576951"/>
            <a:ext cx="91020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DOM je model web stranice koji omogućava JavaScriptu da mijenja HTML i CSS u realnom vremenu.</a:t>
            </a:r>
            <a:endParaRPr lang="en-US" dirty="0"/>
          </a:p>
          <a:p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Kada se stranica učita, preglednik konvertira HTML u DOM objekt koji možemo selektirati i manipulirati.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EF9763-886E-E67F-9605-2226C464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54279"/>
            <a:ext cx="5883442" cy="1984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B9128-9FD7-8EAC-DAC1-251EE7573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067129"/>
            <a:ext cx="56959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01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1415-4664-29DB-4A07-BC59A7B64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5D5FC-F295-077D-3696-C87E5828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97B42-AD9F-3AF0-53C5-AC15B1C313AA}"/>
              </a:ext>
            </a:extLst>
          </p:cNvPr>
          <p:cNvSpPr txBox="1"/>
          <p:nvPr/>
        </p:nvSpPr>
        <p:spPr>
          <a:xfrm>
            <a:off x="625521" y="1949153"/>
            <a:ext cx="9102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Omogucava</a:t>
            </a:r>
            <a:r>
              <a:rPr lang="en-US" dirty="0"/>
              <a:t> </a:t>
            </a:r>
            <a:r>
              <a:rPr lang="en-US" dirty="0" err="1"/>
              <a:t>promjenu</a:t>
            </a:r>
            <a:r>
              <a:rPr lang="en-US" dirty="0"/>
              <a:t> </a:t>
            </a:r>
            <a:r>
              <a:rPr lang="hr-HR" dirty="0"/>
              <a:t>HTML elemenata </a:t>
            </a:r>
            <a:r>
              <a:rPr lang="hr-HR" b="1" dirty="0"/>
              <a:t>(tekst, boja, sadržaj...)</a:t>
            </a:r>
            <a:endParaRPr lang="en-US" dirty="0"/>
          </a:p>
          <a:p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Interakciju sa korisnikom (klikovi, </a:t>
            </a:r>
            <a:r>
              <a:rPr lang="en-US" dirty="0" err="1"/>
              <a:t>tiplovnica</a:t>
            </a:r>
            <a:r>
              <a:rPr lang="hr-HR" dirty="0"/>
              <a:t>, input polja...)</a:t>
            </a:r>
            <a:endParaRPr lang="en-US" dirty="0"/>
          </a:p>
          <a:p>
            <a:r>
              <a:rPr lang="hr-HR" dirty="0"/>
              <a:t>👉</a:t>
            </a:r>
            <a:r>
              <a:rPr lang="en-US" dirty="0"/>
              <a:t> </a:t>
            </a:r>
            <a:r>
              <a:rPr lang="pl-PL" dirty="0"/>
              <a:t>Automatizaciju promena </a:t>
            </a:r>
            <a:r>
              <a:rPr lang="pl-PL" b="1" dirty="0"/>
              <a:t>bez osv</a:t>
            </a:r>
            <a:r>
              <a:rPr lang="en-US" b="1" dirty="0"/>
              <a:t>j</a:t>
            </a:r>
            <a:r>
              <a:rPr lang="pl-PL" b="1" dirty="0"/>
              <a:t>ežavanja stranice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BC551F-F163-A766-5C8D-CF1480542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21" y="3118743"/>
            <a:ext cx="7153275" cy="1733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D02BD4-FA2A-7D07-6CA6-13FE3DCC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21" y="5098553"/>
            <a:ext cx="100679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64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40F64-1851-880D-E0A3-E193857B3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ABF0D-12DD-9BD1-A111-1DB9E5F0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C02A0-91DC-E5D8-C806-05CFCFEBA53D}"/>
              </a:ext>
            </a:extLst>
          </p:cNvPr>
          <p:cNvSpPr txBox="1"/>
          <p:nvPr/>
        </p:nvSpPr>
        <p:spPr>
          <a:xfrm>
            <a:off x="694417" y="3067212"/>
            <a:ext cx="9102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en-US" dirty="0" err="1"/>
              <a:t>promjena</a:t>
            </a:r>
            <a:r>
              <a:rPr lang="en-US" dirty="0"/>
              <a:t> </a:t>
            </a:r>
            <a:r>
              <a:rPr lang="hr-HR" dirty="0"/>
              <a:t>HTML elemenata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42867-A7A9-86DA-50FD-86E6E3C99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7474"/>
            <a:ext cx="3762375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BFC8F-9829-9A70-8646-AFA9ED31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09927"/>
            <a:ext cx="3448050" cy="41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2A39A1-46AF-DCB5-884A-CDEF3FFD6C39}"/>
              </a:ext>
            </a:extLst>
          </p:cNvPr>
          <p:cNvSpPr txBox="1"/>
          <p:nvPr/>
        </p:nvSpPr>
        <p:spPr>
          <a:xfrm>
            <a:off x="694416" y="4268962"/>
            <a:ext cx="9102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en-US" dirty="0" err="1"/>
              <a:t>promjena</a:t>
            </a:r>
            <a:r>
              <a:rPr lang="en-US" dirty="0"/>
              <a:t> CSS</a:t>
            </a:r>
            <a:r>
              <a:rPr lang="hr-HR" dirty="0"/>
              <a:t> </a:t>
            </a:r>
            <a:r>
              <a:rPr lang="en-US" dirty="0" err="1"/>
              <a:t>stilova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E026C-D6FD-15C8-86A4-2317EAA69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61574"/>
            <a:ext cx="2857500" cy="34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BAE2D9-1601-54F7-46AF-90C1D8FF4AAD}"/>
              </a:ext>
            </a:extLst>
          </p:cNvPr>
          <p:cNvSpPr txBox="1"/>
          <p:nvPr/>
        </p:nvSpPr>
        <p:spPr>
          <a:xfrm>
            <a:off x="694415" y="5286046"/>
            <a:ext cx="9102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en-US" dirty="0" err="1"/>
              <a:t>simulira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checkbox.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D2D55-42B0-F033-224F-BE3531B2A1AE}"/>
              </a:ext>
            </a:extLst>
          </p:cNvPr>
          <p:cNvSpPr txBox="1"/>
          <p:nvPr/>
        </p:nvSpPr>
        <p:spPr>
          <a:xfrm>
            <a:off x="6096000" y="217263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FDD0E8-79FF-C210-1C4A-7C11489E5595}"/>
              </a:ext>
            </a:extLst>
          </p:cNvPr>
          <p:cNvSpPr txBox="1"/>
          <p:nvPr/>
        </p:nvSpPr>
        <p:spPr>
          <a:xfrm>
            <a:off x="6096000" y="2620643"/>
            <a:ext cx="46464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✔ </a:t>
            </a:r>
            <a:r>
              <a:rPr lang="en-US" sz="1400" dirty="0" err="1"/>
              <a:t>Selektiraj</a:t>
            </a:r>
            <a:r>
              <a:rPr lang="hr-HR" sz="1400" dirty="0"/>
              <a:t> </a:t>
            </a:r>
            <a:r>
              <a:rPr lang="hr-HR" sz="1400" b="1" dirty="0"/>
              <a:t>treći</a:t>
            </a:r>
            <a:r>
              <a:rPr lang="en-US" sz="1400" b="1" dirty="0"/>
              <a:t> &lt;li&gt; </a:t>
            </a:r>
            <a:r>
              <a:rPr lang="hr-HR" sz="1400" b="1" dirty="0"/>
              <a:t>element</a:t>
            </a:r>
            <a:r>
              <a:rPr lang="hr-HR" sz="1400" dirty="0"/>
              <a:t> i </a:t>
            </a:r>
            <a:r>
              <a:rPr lang="hr-HR" sz="1400" dirty="0" err="1"/>
              <a:t>promeni</a:t>
            </a:r>
            <a:r>
              <a:rPr lang="hr-HR" sz="1400" dirty="0"/>
              <a:t> njegov tekst u </a:t>
            </a:r>
            <a:r>
              <a:rPr lang="hr-HR" sz="1400" b="1" dirty="0"/>
              <a:t>svoje ime</a:t>
            </a:r>
            <a:r>
              <a:rPr lang="hr-HR" sz="1400" dirty="0"/>
              <a:t> </a:t>
            </a:r>
            <a:r>
              <a:rPr lang="hr-HR" sz="1400" b="1" dirty="0"/>
              <a:t>(BEZ </a:t>
            </a:r>
            <a:r>
              <a:rPr lang="hr-HR" sz="1400" b="1" dirty="0" err="1"/>
              <a:t>menjanja</a:t>
            </a:r>
            <a:r>
              <a:rPr lang="hr-HR" sz="1400" b="1" dirty="0"/>
              <a:t> HTML-a)</a:t>
            </a:r>
            <a:r>
              <a:rPr lang="hr-HR" sz="1400" dirty="0"/>
              <a:t>!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48533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6C261-D5C6-1BCE-307E-EABB30AE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AFBF3C-8834-4304-B534-675AF8A9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DOM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A472C-870C-6700-012A-9ABB57D5EA01}"/>
              </a:ext>
            </a:extLst>
          </p:cNvPr>
          <p:cNvSpPr txBox="1"/>
          <p:nvPr/>
        </p:nvSpPr>
        <p:spPr>
          <a:xfrm>
            <a:off x="6096000" y="217263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BC290-3EE9-BCD8-4E8F-03A42478440E}"/>
              </a:ext>
            </a:extLst>
          </p:cNvPr>
          <p:cNvSpPr txBox="1"/>
          <p:nvPr/>
        </p:nvSpPr>
        <p:spPr>
          <a:xfrm>
            <a:off x="2017915" y="6073807"/>
            <a:ext cx="8156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💡</a:t>
            </a:r>
            <a:r>
              <a:rPr lang="hr-HR" sz="1600" b="1" dirty="0" err="1"/>
              <a:t>querySelector</a:t>
            </a:r>
            <a:r>
              <a:rPr lang="hr-HR" sz="1600" b="1" dirty="0"/>
              <a:t>() i </a:t>
            </a:r>
            <a:r>
              <a:rPr lang="hr-HR" sz="1600" b="1" dirty="0" err="1"/>
              <a:t>querySelectorAll</a:t>
            </a:r>
            <a:r>
              <a:rPr lang="hr-HR" sz="1600" b="1" dirty="0"/>
              <a:t>() </a:t>
            </a:r>
            <a:r>
              <a:rPr lang="hr-HR" sz="1600" dirty="0"/>
              <a:t>su najmoćniji jer mogu selektirati ID, klase i tagove istovremeno.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D7FA9-3420-3290-A779-2C63C15B7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66" y="2229953"/>
            <a:ext cx="3399672" cy="1706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CF2997-AE62-8D8C-476C-4695CE17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66" y="4370617"/>
            <a:ext cx="2972050" cy="1269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4C4694-52C2-6D16-567C-1DB69D6A2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741" y="4370617"/>
            <a:ext cx="3399672" cy="10916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34679F-7CBD-F59A-DA44-1389F429E6FB}"/>
              </a:ext>
            </a:extLst>
          </p:cNvPr>
          <p:cNvSpPr txBox="1"/>
          <p:nvPr/>
        </p:nvSpPr>
        <p:spPr>
          <a:xfrm>
            <a:off x="6096000" y="2723291"/>
            <a:ext cx="4646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✔ </a:t>
            </a:r>
            <a:r>
              <a:rPr lang="hr-HR" sz="1400" dirty="0" err="1"/>
              <a:t>Promeni</a:t>
            </a:r>
            <a:r>
              <a:rPr lang="hr-HR" sz="1400" dirty="0"/>
              <a:t> boju Google linka pomoću JavaScript-a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51972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8E5F3-25E4-424C-C8CE-69B2E3E65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3C99C5-E754-D0F2-904A-D9A89CFD4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FINAL EXERCISE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AF3DD-E253-201E-51E3-C5B4E3297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952" y="2697638"/>
            <a:ext cx="2203784" cy="2237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85828C-232E-9479-1412-F49DD8691387}"/>
              </a:ext>
            </a:extLst>
          </p:cNvPr>
          <p:cNvSpPr txBox="1"/>
          <p:nvPr/>
        </p:nvSpPr>
        <p:spPr>
          <a:xfrm>
            <a:off x="643481" y="2069556"/>
            <a:ext cx="839043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b="1" dirty="0"/>
              <a:t>Add Interactivity to Your Existing GitHub Website</a:t>
            </a: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b="1" dirty="0"/>
              <a:t>Enhance with Interactive Elements:</a:t>
            </a:r>
            <a:endParaRPr lang="en-US" sz="1600" dirty="0"/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Add </a:t>
            </a:r>
            <a:r>
              <a:rPr lang="en-US" sz="1600" b="1" dirty="0"/>
              <a:t>buttons</a:t>
            </a:r>
            <a:r>
              <a:rPr lang="en-US" sz="1600" dirty="0"/>
              <a:t>, </a:t>
            </a:r>
            <a:r>
              <a:rPr lang="en-US" sz="1600" b="1" dirty="0"/>
              <a:t>dropdowns</a:t>
            </a:r>
            <a:r>
              <a:rPr lang="en-US" sz="1600" dirty="0"/>
              <a:t>, and </a:t>
            </a:r>
            <a:r>
              <a:rPr lang="en-US" sz="1600" b="1" dirty="0"/>
              <a:t>navigation</a:t>
            </a:r>
            <a:r>
              <a:rPr lang="en-US" sz="1600" dirty="0"/>
              <a:t> elements that users can interact with.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Ensure that these elements are responsive and functional.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Implement Logic and Functionality:</a:t>
            </a:r>
            <a:endParaRPr lang="en-US" sz="1600" dirty="0"/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Add basic JavaScript or use a framework to handle user interactions.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Examples include: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dirty="0"/>
              <a:t>Show/hide content when a button is clicked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dirty="0"/>
              <a:t>Display a dropdown menu on hover or click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600" dirty="0"/>
              <a:t>Implement smooth scrolling for navigation links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Test for Responsiveness and Usability:</a:t>
            </a:r>
            <a:endParaRPr lang="en-US" sz="1600" dirty="0"/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Ensure that the interactive elements work correctly on both </a:t>
            </a:r>
            <a:r>
              <a:rPr lang="en-US" sz="1600" b="1" dirty="0"/>
              <a:t>mobile</a:t>
            </a:r>
            <a:r>
              <a:rPr lang="en-US" sz="1600" dirty="0"/>
              <a:t> and </a:t>
            </a:r>
            <a:r>
              <a:rPr lang="en-US" sz="1600" b="1" dirty="0"/>
              <a:t>desktop</a:t>
            </a:r>
            <a:r>
              <a:rPr lang="en-US" sz="1600" dirty="0"/>
              <a:t> screens.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Push Updates to GitHub:</a:t>
            </a:r>
            <a:endParaRPr lang="en-US" sz="1600" dirty="0"/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After testing, commit and push the changes to your </a:t>
            </a:r>
            <a:r>
              <a:rPr lang="en-US" sz="1600" b="1" dirty="0"/>
              <a:t>GitHub</a:t>
            </a:r>
            <a:r>
              <a:rPr lang="en-US" sz="1600" dirty="0"/>
              <a:t> repository.</a:t>
            </a:r>
          </a:p>
          <a:p>
            <a:r>
              <a:rPr lang="en-US" sz="1600" dirty="0"/>
              <a:t>This will make your website more engaging and user-friendly! 😎</a:t>
            </a:r>
          </a:p>
        </p:txBody>
      </p:sp>
    </p:spTree>
    <p:extLst>
      <p:ext uri="{BB962C8B-B14F-4D97-AF65-F5344CB8AC3E}">
        <p14:creationId xmlns:p14="http://schemas.microsoft.com/office/powerpoint/2010/main" val="158710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E29B4-0C24-7071-D5D3-374FEECF1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9A585-2D64-70DA-02CE-7568DE4AF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FIRST STEPS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04EB7-39F3-6936-7C22-106CFC466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465" y="2184233"/>
            <a:ext cx="3067050" cy="1276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A94313-B478-FA68-1983-4D4C6608D908}"/>
              </a:ext>
            </a:extLst>
          </p:cNvPr>
          <p:cNvSpPr txBox="1"/>
          <p:nvPr/>
        </p:nvSpPr>
        <p:spPr>
          <a:xfrm>
            <a:off x="566499" y="2582375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Možemo koristiti </a:t>
            </a:r>
            <a:r>
              <a:rPr lang="hr-HR" b="1" dirty="0"/>
              <a:t>dvostruke ("") ili jednostruke ('') navodnike</a:t>
            </a:r>
            <a:r>
              <a:rPr lang="hr-HR" dirty="0"/>
              <a:t> za tekst.</a:t>
            </a:r>
            <a:endParaRPr lang="en-US" dirty="0"/>
          </a:p>
          <a:p>
            <a:br>
              <a:rPr lang="hr-HR" dirty="0"/>
            </a:br>
            <a:r>
              <a:rPr lang="hr-HR" dirty="0"/>
              <a:t>👉 Preporuka: </a:t>
            </a:r>
            <a:r>
              <a:rPr lang="hr-HR" b="1" dirty="0"/>
              <a:t>Dvostruki navodnici za tekstualne podatke u JavaScriptu</a:t>
            </a:r>
            <a:r>
              <a:rPr lang="hr-HR" dirty="0"/>
              <a:t>.</a:t>
            </a:r>
            <a:endParaRPr lang="en-US" dirty="0"/>
          </a:p>
          <a:p>
            <a:br>
              <a:rPr lang="hr-HR" dirty="0"/>
            </a:br>
            <a:r>
              <a:rPr lang="hr-HR" dirty="0"/>
              <a:t>👉 Programeri trebaju slijediti iste stilove pisanja radi čitljivosti.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C52D3F-A97B-F7C5-A283-0087CB6DC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465" y="3890962"/>
            <a:ext cx="3608868" cy="703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CA90D8-4166-D865-5A3F-C60E9D73F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465" y="5048884"/>
            <a:ext cx="3883321" cy="91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31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4F58-F0F3-0D3E-DCD6-7DD444C62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D900B-55EC-DB48-C806-2CC37C4C8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INTEGRATION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5B6EE4-1E3D-9C7B-D1BD-CF7EA3469AC9}"/>
              </a:ext>
            </a:extLst>
          </p:cNvPr>
          <p:cNvSpPr txBox="1"/>
          <p:nvPr/>
        </p:nvSpPr>
        <p:spPr>
          <a:xfrm>
            <a:off x="622122" y="3599118"/>
            <a:ext cx="48732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👉</a:t>
            </a:r>
            <a:r>
              <a:rPr lang="en-US" sz="1600" dirty="0"/>
              <a:t> </a:t>
            </a:r>
            <a:r>
              <a:rPr lang="en-US" sz="1600" dirty="0" err="1"/>
              <a:t>Losa</a:t>
            </a:r>
            <a:r>
              <a:rPr lang="en-US" sz="1600" dirty="0"/>
              <a:t> </a:t>
            </a:r>
            <a:r>
              <a:rPr lang="en-US" sz="1600" dirty="0" err="1"/>
              <a:t>praksa</a:t>
            </a:r>
            <a:r>
              <a:rPr lang="en-US" sz="1600" dirty="0"/>
              <a:t>!</a:t>
            </a:r>
          </a:p>
          <a:p>
            <a:r>
              <a:rPr lang="hr-HR" sz="1600" dirty="0"/>
              <a:t>👉</a:t>
            </a:r>
            <a:r>
              <a:rPr lang="en-US" sz="1600" dirty="0"/>
              <a:t> </a:t>
            </a:r>
            <a:r>
              <a:rPr lang="hr-HR" sz="1600" dirty="0"/>
              <a:t>Teško za održavanje</a:t>
            </a:r>
            <a:r>
              <a:rPr lang="en-US" sz="1600" dirty="0"/>
              <a:t> I debugging.</a:t>
            </a:r>
          </a:p>
          <a:p>
            <a:r>
              <a:rPr lang="hr-HR" sz="1600" dirty="0"/>
              <a:t>👉 Nerazdvojivo od HTML-a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D4B4B-69FE-02CE-1262-F4B3462F0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50" y="3032220"/>
            <a:ext cx="232410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515736-0860-F099-28F2-3EDAB39FD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528" y="3032220"/>
            <a:ext cx="2324100" cy="2486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022867-565F-55BB-ADE1-01B58E891584}"/>
              </a:ext>
            </a:extLst>
          </p:cNvPr>
          <p:cNvSpPr txBox="1"/>
          <p:nvPr/>
        </p:nvSpPr>
        <p:spPr>
          <a:xfrm>
            <a:off x="6096000" y="5645029"/>
            <a:ext cx="48732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👉</a:t>
            </a:r>
            <a:r>
              <a:rPr lang="en-US" sz="1600" dirty="0"/>
              <a:t> </a:t>
            </a:r>
            <a:r>
              <a:rPr lang="hr-HR" sz="1600" b="1" dirty="0"/>
              <a:t>Bolje od </a:t>
            </a:r>
            <a:r>
              <a:rPr lang="hr-HR" sz="1600" b="1" dirty="0" err="1"/>
              <a:t>inline</a:t>
            </a:r>
            <a:r>
              <a:rPr lang="hr-HR" sz="1600" b="1" dirty="0"/>
              <a:t> JavaScript-a</a:t>
            </a:r>
            <a:r>
              <a:rPr lang="hr-HR" sz="1600" dirty="0"/>
              <a:t>, ali i dalje nije optimalno za veće projekte.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864DF-4A93-D6E7-2F8E-EB97D0FDF40B}"/>
              </a:ext>
            </a:extLst>
          </p:cNvPr>
          <p:cNvSpPr txBox="1"/>
          <p:nvPr/>
        </p:nvSpPr>
        <p:spPr>
          <a:xfrm>
            <a:off x="718608" y="2275571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 </a:t>
            </a:r>
            <a:r>
              <a:rPr lang="en-US" dirty="0" err="1"/>
              <a:t>Javascript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172BC-85C5-A170-990E-DF746CBEF950}"/>
              </a:ext>
            </a:extLst>
          </p:cNvPr>
          <p:cNvSpPr txBox="1"/>
          <p:nvPr/>
        </p:nvSpPr>
        <p:spPr>
          <a:xfrm>
            <a:off x="6096000" y="2275571"/>
            <a:ext cx="1717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 </a:t>
            </a:r>
            <a:r>
              <a:rPr lang="en-US" dirty="0" err="1"/>
              <a:t>Javascript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7473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C2C47-7523-4703-926A-D0B789C98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63CBA-8E68-F0D7-D6E4-98F94B44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INTEGRATION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754220-F179-BB83-8B68-01B80F137B92}"/>
              </a:ext>
            </a:extLst>
          </p:cNvPr>
          <p:cNvSpPr txBox="1"/>
          <p:nvPr/>
        </p:nvSpPr>
        <p:spPr>
          <a:xfrm>
            <a:off x="718608" y="2275571"/>
            <a:ext cx="175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 </a:t>
            </a:r>
            <a:r>
              <a:rPr lang="en-US" dirty="0" err="1"/>
              <a:t>Javascript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AEAC4-1028-AEC2-2721-23E29C579B55}"/>
              </a:ext>
            </a:extLst>
          </p:cNvPr>
          <p:cNvSpPr txBox="1"/>
          <p:nvPr/>
        </p:nvSpPr>
        <p:spPr>
          <a:xfrm>
            <a:off x="653570" y="4731620"/>
            <a:ext cx="48732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👉</a:t>
            </a:r>
            <a:r>
              <a:rPr lang="en-US" sz="1600" dirty="0"/>
              <a:t> </a:t>
            </a:r>
            <a:r>
              <a:rPr lang="hr-HR" sz="1600" dirty="0"/>
              <a:t>Bolja organizacija koda</a:t>
            </a:r>
            <a:endParaRPr lang="en-US" sz="1600" dirty="0"/>
          </a:p>
          <a:p>
            <a:r>
              <a:rPr lang="hr-HR" sz="1600" dirty="0"/>
              <a:t>👉</a:t>
            </a:r>
            <a:r>
              <a:rPr lang="en-US" sz="1600" dirty="0"/>
              <a:t> </a:t>
            </a:r>
            <a:r>
              <a:rPr lang="hr-HR" sz="1600" dirty="0"/>
              <a:t>Lakše održavanje</a:t>
            </a:r>
            <a:endParaRPr lang="en-US" sz="1600" dirty="0"/>
          </a:p>
          <a:p>
            <a:r>
              <a:rPr lang="hr-HR" sz="1600" dirty="0"/>
              <a:t>👉 Bolje performanse</a:t>
            </a:r>
            <a:endParaRPr lang="en-US" sz="1600" dirty="0"/>
          </a:p>
          <a:p>
            <a:r>
              <a:rPr lang="hr-HR" sz="1600" dirty="0"/>
              <a:t>👉</a:t>
            </a:r>
            <a:r>
              <a:rPr lang="en-US" sz="1600" dirty="0"/>
              <a:t> </a:t>
            </a:r>
            <a:r>
              <a:rPr lang="hr-HR" sz="1600" dirty="0"/>
              <a:t>Omogućava </a:t>
            </a:r>
            <a:r>
              <a:rPr lang="hr-HR" sz="1600" b="1" dirty="0"/>
              <a:t>keširanje</a:t>
            </a:r>
            <a:r>
              <a:rPr lang="hr-HR" sz="1600" dirty="0"/>
              <a:t>, što ubrzava učitavanje stranice</a:t>
            </a:r>
            <a:endParaRPr lang="en-US" sz="1600" dirty="0"/>
          </a:p>
          <a:p>
            <a:r>
              <a:rPr lang="hr-HR" sz="1600" dirty="0"/>
              <a:t>👉</a:t>
            </a:r>
            <a:r>
              <a:rPr lang="en-US" sz="1600" dirty="0"/>
              <a:t> </a:t>
            </a:r>
            <a:r>
              <a:rPr lang="en-US" sz="1600" dirty="0" err="1"/>
              <a:t>Stranica</a:t>
            </a:r>
            <a:r>
              <a:rPr lang="en-US" sz="1600" dirty="0"/>
              <a:t> </a:t>
            </a:r>
            <a:r>
              <a:rPr lang="en-US" sz="1600" dirty="0" err="1"/>
              <a:t>radi</a:t>
            </a:r>
            <a:r>
              <a:rPr lang="en-US" sz="1600" dirty="0"/>
              <a:t> </a:t>
            </a:r>
            <a:r>
              <a:rPr lang="en-US" sz="1600" dirty="0" err="1"/>
              <a:t>brze</a:t>
            </a:r>
            <a:r>
              <a:rPr lang="en-US" sz="1600" dirty="0"/>
              <a:t> </a:t>
            </a:r>
            <a:r>
              <a:rPr lang="en-US" sz="1600" dirty="0" err="1"/>
              <a:t>jel</a:t>
            </a:r>
            <a:r>
              <a:rPr lang="en-US" sz="1600" dirty="0"/>
              <a:t> se </a:t>
            </a:r>
            <a:r>
              <a:rPr lang="en-US" sz="1600" dirty="0" err="1"/>
              <a:t>prvo</a:t>
            </a:r>
            <a:r>
              <a:rPr lang="en-US" sz="1600" dirty="0"/>
              <a:t> </a:t>
            </a:r>
            <a:r>
              <a:rPr lang="en-US" sz="1600" dirty="0" err="1"/>
              <a:t>prikaze</a:t>
            </a:r>
            <a:r>
              <a:rPr lang="en-US" sz="1600" dirty="0"/>
              <a:t> </a:t>
            </a:r>
            <a:r>
              <a:rPr lang="en-US" sz="1600" dirty="0" err="1"/>
              <a:t>sadrzaj</a:t>
            </a:r>
            <a:r>
              <a:rPr lang="en-US" sz="1600" dirty="0"/>
              <a:t>, </a:t>
            </a:r>
            <a:r>
              <a:rPr lang="en-US" sz="1600" dirty="0" err="1"/>
              <a:t>zatim</a:t>
            </a:r>
            <a:r>
              <a:rPr lang="en-US" sz="1600" dirty="0"/>
              <a:t> se </a:t>
            </a:r>
            <a:r>
              <a:rPr lang="en-US" sz="1600" dirty="0" err="1"/>
              <a:t>pokrece</a:t>
            </a:r>
            <a:r>
              <a:rPr lang="en-US" sz="1600" dirty="0"/>
              <a:t> </a:t>
            </a:r>
            <a:r>
              <a:rPr lang="en-US" sz="1600" dirty="0" err="1"/>
              <a:t>javascript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288AF-1C3B-0DED-E17D-1E9CE8C60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7952"/>
            <a:ext cx="2417037" cy="1718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E5D6D-AE26-FED8-60DC-CC3EB2374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205" y="2479081"/>
            <a:ext cx="3476625" cy="752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DA6288-CDA6-65A0-A0DA-2475DD7BB97A}"/>
              </a:ext>
            </a:extLst>
          </p:cNvPr>
          <p:cNvSpPr txBox="1"/>
          <p:nvPr/>
        </p:nvSpPr>
        <p:spPr>
          <a:xfrm>
            <a:off x="6186488" y="3756969"/>
            <a:ext cx="48732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600" dirty="0"/>
              <a:t>👉</a:t>
            </a:r>
            <a:r>
              <a:rPr lang="en-US" sz="1600" dirty="0"/>
              <a:t> J</a:t>
            </a:r>
            <a:r>
              <a:rPr lang="hr-HR" sz="1600" dirty="0" err="1"/>
              <a:t>avaScript</a:t>
            </a:r>
            <a:r>
              <a:rPr lang="hr-HR" sz="1600" dirty="0"/>
              <a:t> će se pokrenuti pre nego što se HTML učita</a:t>
            </a:r>
            <a:r>
              <a:rPr lang="en-US" sz="1600" dirty="0"/>
              <a:t>!</a:t>
            </a:r>
          </a:p>
          <a:p>
            <a:r>
              <a:rPr lang="hr-HR" sz="1600" dirty="0"/>
              <a:t>👉 Ako skripta pokuša da m</a:t>
            </a:r>
            <a:r>
              <a:rPr lang="en-US" sz="1600" dirty="0" err="1"/>
              <a:t>ijenja</a:t>
            </a:r>
            <a:r>
              <a:rPr lang="en-US" sz="1600" dirty="0"/>
              <a:t> </a:t>
            </a:r>
            <a:r>
              <a:rPr lang="hr-HR" sz="1600" dirty="0"/>
              <a:t>HTML elemente koji još </a:t>
            </a:r>
            <a:r>
              <a:rPr lang="hr-HR" sz="1600" b="1" dirty="0"/>
              <a:t>nisu učitani</a:t>
            </a:r>
            <a:r>
              <a:rPr lang="hr-HR" sz="1600" dirty="0"/>
              <a:t>, dobi</a:t>
            </a:r>
            <a:r>
              <a:rPr lang="en-US" sz="1600" dirty="0"/>
              <a:t>t </a:t>
            </a:r>
            <a:r>
              <a:rPr lang="hr-HR" sz="1600" dirty="0"/>
              <a:t>ćemo </a:t>
            </a:r>
            <a:r>
              <a:rPr lang="hr-HR" sz="1600" b="1" dirty="0"/>
              <a:t>grešku</a:t>
            </a:r>
            <a:r>
              <a:rPr lang="hr-HR" sz="1600" dirty="0"/>
              <a:t>.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BDDB29-3A6B-10AF-EE6C-FCD768F6B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205" y="3318050"/>
            <a:ext cx="38671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7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73E7C-DD4B-3C74-61CF-A97EC4348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7DB788-9E6C-416D-B982-A3AE8096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INTEGRATION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D0F8FE-6982-063B-D53C-0FAF3E6E3089}"/>
              </a:ext>
            </a:extLst>
          </p:cNvPr>
          <p:cNvSpPr txBox="1"/>
          <p:nvPr/>
        </p:nvSpPr>
        <p:spPr>
          <a:xfrm>
            <a:off x="7854453" y="2003033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0129A7-9D72-99C8-1295-F353D400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760" y="2422133"/>
            <a:ext cx="2952750" cy="952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B0D06B-27AA-E908-4DA3-32678F78CAFE}"/>
              </a:ext>
            </a:extLst>
          </p:cNvPr>
          <p:cNvSpPr txBox="1"/>
          <p:nvPr/>
        </p:nvSpPr>
        <p:spPr>
          <a:xfrm>
            <a:off x="7854453" y="4398818"/>
            <a:ext cx="36305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pl-PL" dirty="0"/>
              <a:t>Omogućuju nam da </a:t>
            </a:r>
            <a:r>
              <a:rPr lang="pl-PL" b="1" dirty="0"/>
              <a:t>pravilno koristimo podatke</a:t>
            </a:r>
            <a:r>
              <a:rPr lang="pl-PL" dirty="0"/>
              <a:t> u programu.</a:t>
            </a:r>
            <a:endParaRPr lang="en-US" dirty="0"/>
          </a:p>
          <a:p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Sprječavaju greške – </a:t>
            </a:r>
            <a:r>
              <a:rPr lang="hr-HR" b="1" dirty="0"/>
              <a:t>ne možemo npr. zbrojiti </a:t>
            </a:r>
            <a:r>
              <a:rPr lang="hr-HR" b="1" dirty="0" err="1"/>
              <a:t>string</a:t>
            </a:r>
            <a:r>
              <a:rPr lang="hr-HR" b="1" dirty="0"/>
              <a:t> i broj</a:t>
            </a:r>
            <a:r>
              <a:rPr lang="hr-HR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48A64A-D04E-9A1F-410C-007FAC7625A2}"/>
              </a:ext>
            </a:extLst>
          </p:cNvPr>
          <p:cNvSpPr txBox="1"/>
          <p:nvPr/>
        </p:nvSpPr>
        <p:spPr>
          <a:xfrm>
            <a:off x="237718" y="2187699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en-US" dirty="0"/>
              <a:t>String (</a:t>
            </a:r>
            <a:r>
              <a:rPr lang="en-US" dirty="0" err="1"/>
              <a:t>Tekst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43B691-9EFD-1DCD-A124-5B6807773EEA}"/>
              </a:ext>
            </a:extLst>
          </p:cNvPr>
          <p:cNvSpPr txBox="1"/>
          <p:nvPr/>
        </p:nvSpPr>
        <p:spPr>
          <a:xfrm>
            <a:off x="237718" y="4143215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en-US" dirty="0"/>
              <a:t>Boolean (true/false)</a:t>
            </a:r>
            <a:endParaRPr lang="hr-H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318E4-5AC4-4880-218C-D46B24AB5938}"/>
              </a:ext>
            </a:extLst>
          </p:cNvPr>
          <p:cNvSpPr txBox="1"/>
          <p:nvPr/>
        </p:nvSpPr>
        <p:spPr>
          <a:xfrm>
            <a:off x="237718" y="5295580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Preglednik</a:t>
            </a:r>
            <a:r>
              <a:rPr lang="en-US" dirty="0"/>
              <a:t> </a:t>
            </a:r>
            <a:r>
              <a:rPr lang="en-US" dirty="0" err="1"/>
              <a:t>prepoznaje</a:t>
            </a:r>
            <a:endParaRPr lang="hr-H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7B0D85-0705-8F58-0BB2-C61B7542F0C3}"/>
              </a:ext>
            </a:extLst>
          </p:cNvPr>
          <p:cNvSpPr txBox="1"/>
          <p:nvPr/>
        </p:nvSpPr>
        <p:spPr>
          <a:xfrm>
            <a:off x="289855" y="320517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en-US" dirty="0" err="1"/>
              <a:t>Brojevi</a:t>
            </a:r>
            <a:r>
              <a:rPr lang="en-US" dirty="0"/>
              <a:t> (Numbers)</a:t>
            </a:r>
            <a:endParaRPr lang="hr-HR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DE62CD-7012-1CD8-AE11-DB37809BE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466" y="2126854"/>
            <a:ext cx="3152775" cy="4476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0E21F80-3F9F-95D7-CE13-1726A19BE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521" y="3021430"/>
            <a:ext cx="2695575" cy="5905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491BDF-5DA6-3A69-9450-F93BA9D82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466" y="4094442"/>
            <a:ext cx="2495550" cy="6381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4271E5-EB13-40CD-9C9E-10D23556B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466" y="5295580"/>
            <a:ext cx="2390775" cy="7905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8C3384D-D110-E1BA-7B36-50C23BA80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760" y="3467625"/>
            <a:ext cx="40005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69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7D873-4F82-340C-8297-A40CE8EFD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BF4A2-C023-D146-05AD-33F7CC47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</a:t>
            </a:r>
            <a:endParaRPr lang="hr-HR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13DCEC-5449-F365-E895-FC43EC9CFA57}"/>
              </a:ext>
            </a:extLst>
          </p:cNvPr>
          <p:cNvGrpSpPr/>
          <p:nvPr/>
        </p:nvGrpSpPr>
        <p:grpSpPr>
          <a:xfrm>
            <a:off x="838200" y="3934704"/>
            <a:ext cx="6145618" cy="756942"/>
            <a:chOff x="517451" y="2301027"/>
            <a:chExt cx="6145618" cy="7569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F7AC4D-E349-EE96-6ECA-76BF1B8FE91A}"/>
                </a:ext>
              </a:extLst>
            </p:cNvPr>
            <p:cNvSpPr txBox="1"/>
            <p:nvPr/>
          </p:nvSpPr>
          <p:spPr>
            <a:xfrm>
              <a:off x="517451" y="2301027"/>
              <a:ext cx="61456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hr-HR" dirty="0"/>
                <a:t>👉 </a:t>
              </a:r>
              <a:r>
                <a:rPr lang="en-US" dirty="0" err="1"/>
                <a:t>Deklaracija</a:t>
              </a:r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AEADA7-A422-34E0-540E-00270D43C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042" y="2724594"/>
              <a:ext cx="1619250" cy="33337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B4C0A8-E088-66D5-1735-18DC91E73F93}"/>
              </a:ext>
            </a:extLst>
          </p:cNvPr>
          <p:cNvGrpSpPr/>
          <p:nvPr/>
        </p:nvGrpSpPr>
        <p:grpSpPr>
          <a:xfrm>
            <a:off x="8159160" y="3029455"/>
            <a:ext cx="3771900" cy="914400"/>
            <a:chOff x="7838411" y="2047543"/>
            <a:chExt cx="3771900" cy="914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C05283-E1C6-3C1E-1462-C6036150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8411" y="2485693"/>
              <a:ext cx="3771900" cy="4762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CED06D-8C0A-2C2E-B253-20C6CFEE2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8411" y="2047543"/>
              <a:ext cx="3038475" cy="43815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79EEAC-1002-5986-22F0-33E22BFC209A}"/>
              </a:ext>
            </a:extLst>
          </p:cNvPr>
          <p:cNvSpPr txBox="1"/>
          <p:nvPr/>
        </p:nvSpPr>
        <p:spPr>
          <a:xfrm>
            <a:off x="8159160" y="2487640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Vjezba</a:t>
            </a:r>
            <a:endParaRPr lang="hr-H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5AB05-B13B-1FFD-AE77-388B7744F948}"/>
              </a:ext>
            </a:extLst>
          </p:cNvPr>
          <p:cNvSpPr txBox="1"/>
          <p:nvPr/>
        </p:nvSpPr>
        <p:spPr>
          <a:xfrm>
            <a:off x="838200" y="4870557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 </a:t>
            </a:r>
            <a:r>
              <a:rPr lang="en-US" dirty="0" err="1"/>
              <a:t>Promijena</a:t>
            </a:r>
            <a:r>
              <a:rPr lang="en-US" dirty="0"/>
              <a:t> </a:t>
            </a:r>
            <a:r>
              <a:rPr lang="en-US" dirty="0" err="1"/>
              <a:t>vrijednosti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68818-1718-2F5C-7AB1-03F1A80D07A7}"/>
              </a:ext>
            </a:extLst>
          </p:cNvPr>
          <p:cNvSpPr txBox="1"/>
          <p:nvPr/>
        </p:nvSpPr>
        <p:spPr>
          <a:xfrm>
            <a:off x="838200" y="2147830"/>
            <a:ext cx="61456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</a:t>
            </a:r>
            <a:r>
              <a:rPr lang="hr-HR" b="1" dirty="0"/>
              <a:t>Omogućuju ponovnu upotrebu podataka bez ponavljanja koda.</a:t>
            </a:r>
            <a:br>
              <a:rPr lang="hr-HR" dirty="0"/>
            </a:br>
            <a:r>
              <a:rPr lang="hr-HR" dirty="0"/>
              <a:t>👉 </a:t>
            </a:r>
            <a:r>
              <a:rPr lang="hr-HR" b="1" dirty="0"/>
              <a:t>Pomažu u organizaciji programa.</a:t>
            </a:r>
            <a:br>
              <a:rPr lang="hr-HR" dirty="0"/>
            </a:br>
            <a:r>
              <a:rPr lang="hr-HR" dirty="0"/>
              <a:t>👉 </a:t>
            </a:r>
            <a:r>
              <a:rPr lang="hr-HR" b="1" dirty="0"/>
              <a:t>Omogućuju prilagodbu i promjene podataka tijekom izvršavanja programa.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C81061A-3CA1-B2D3-F5AB-571BFD7E9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791" y="5416297"/>
            <a:ext cx="5676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18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2DBB1-7DA2-C131-6427-08740951C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FB1B8D-542D-0869-43AE-4C6E7C69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4962F-64A4-1E44-95C3-F010E5235D67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</a:t>
            </a:r>
            <a:endParaRPr lang="hr-H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2F1722-253D-7496-B07A-20A87FB09C46}"/>
              </a:ext>
            </a:extLst>
          </p:cNvPr>
          <p:cNvSpPr txBox="1"/>
          <p:nvPr/>
        </p:nvSpPr>
        <p:spPr>
          <a:xfrm>
            <a:off x="373725" y="3262365"/>
            <a:ext cx="47137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👉Varijable definirane pomoću </a:t>
            </a:r>
            <a:r>
              <a:rPr lang="hr-HR" sz="1400" b="1" dirty="0"/>
              <a:t>var</a:t>
            </a:r>
            <a:r>
              <a:rPr lang="hr-HR" sz="1400" dirty="0"/>
              <a:t> dostupne su unutar cijele funkcije u kojoj su deklarirane, čak i prije same deklaracije.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F01468-07FB-4695-FBE9-3B9AAA0C557A}"/>
              </a:ext>
            </a:extLst>
          </p:cNvPr>
          <p:cNvSpPr txBox="1"/>
          <p:nvPr/>
        </p:nvSpPr>
        <p:spPr>
          <a:xfrm>
            <a:off x="6257073" y="3274026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👉Varijable definirane pomoću </a:t>
            </a:r>
            <a:r>
              <a:rPr lang="hr-HR" sz="1400" b="1" dirty="0"/>
              <a:t>let</a:t>
            </a:r>
            <a:r>
              <a:rPr lang="hr-HR" sz="1400" dirty="0"/>
              <a:t> dostupne su samo unutar bloka {} u kojem su definirane.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30B8FE-3DD9-97DE-1E6D-27D7DDE2ED99}"/>
              </a:ext>
            </a:extLst>
          </p:cNvPr>
          <p:cNvSpPr txBox="1"/>
          <p:nvPr/>
        </p:nvSpPr>
        <p:spPr>
          <a:xfrm>
            <a:off x="454134" y="252947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</a:t>
            </a:r>
            <a:endParaRPr lang="hr-HR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1D482FC-F8EF-9F75-7B20-CA96583A2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73" y="4182666"/>
            <a:ext cx="5166911" cy="17167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AD4A99-E265-0070-1068-83CF51117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538" y="4166252"/>
            <a:ext cx="6145618" cy="17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9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F2C1E-EB4E-2055-49E6-0DB7A3EB6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E59824-78E5-8439-8D8A-7D72EE10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VARIABLE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404AFC-7846-823F-A0B9-D768D5E73D43}"/>
              </a:ext>
            </a:extLst>
          </p:cNvPr>
          <p:cNvSpPr txBox="1"/>
          <p:nvPr/>
        </p:nvSpPr>
        <p:spPr>
          <a:xfrm>
            <a:off x="6375915" y="256048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</a:t>
            </a:r>
            <a:endParaRPr lang="hr-H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E13A7-7EA6-C74D-4B7B-FB15E281D02A}"/>
              </a:ext>
            </a:extLst>
          </p:cNvPr>
          <p:cNvSpPr txBox="1"/>
          <p:nvPr/>
        </p:nvSpPr>
        <p:spPr>
          <a:xfrm>
            <a:off x="454134" y="2529471"/>
            <a:ext cx="614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53B4D-3654-5223-C39F-F05F71023092}"/>
              </a:ext>
            </a:extLst>
          </p:cNvPr>
          <p:cNvSpPr txBox="1"/>
          <p:nvPr/>
        </p:nvSpPr>
        <p:spPr>
          <a:xfrm>
            <a:off x="293514" y="3048627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👉var se "podigne" (</a:t>
            </a:r>
            <a:r>
              <a:rPr lang="hr-HR" sz="1400" dirty="0" err="1"/>
              <a:t>hoisted</a:t>
            </a:r>
            <a:r>
              <a:rPr lang="hr-HR" sz="1400" dirty="0"/>
              <a:t>) na vrh svoje funkcije, ali se inicijalizira kao </a:t>
            </a:r>
            <a:r>
              <a:rPr lang="hr-HR" sz="1400" dirty="0" err="1"/>
              <a:t>undefined</a:t>
            </a:r>
            <a:r>
              <a:rPr lang="hr-HR" sz="1400" dirty="0"/>
              <a:t>.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EA7C8-C94C-6D25-4EC1-258F1981B060}"/>
              </a:ext>
            </a:extLst>
          </p:cNvPr>
          <p:cNvSpPr txBox="1"/>
          <p:nvPr/>
        </p:nvSpPr>
        <p:spPr>
          <a:xfrm>
            <a:off x="293514" y="4651606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</a:t>
            </a:r>
            <a:r>
              <a:rPr lang="hr-HR" sz="1400" b="1" dirty="0"/>
              <a:t>var</a:t>
            </a:r>
            <a:r>
              <a:rPr lang="hr-HR" sz="1400" dirty="0"/>
              <a:t> dopušta ponovnu deklaraciju iste varijable unutar istog dosega.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392CE-7381-07D7-B39A-1A454DB3C2CC}"/>
              </a:ext>
            </a:extLst>
          </p:cNvPr>
          <p:cNvSpPr txBox="1"/>
          <p:nvPr/>
        </p:nvSpPr>
        <p:spPr>
          <a:xfrm>
            <a:off x="6268213" y="3009576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👉let se također podigne, ali nije inicijaliziran, pa ako mu pristupiš prije deklaracije, dobivaš </a:t>
            </a:r>
            <a:r>
              <a:rPr lang="hr-HR" sz="1400" dirty="0" err="1"/>
              <a:t>ReferenceError</a:t>
            </a:r>
            <a:r>
              <a:rPr lang="hr-HR" sz="1400" dirty="0"/>
              <a:t>.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4EDB1-B070-8CBC-F9E2-F7642C2F163F}"/>
              </a:ext>
            </a:extLst>
          </p:cNvPr>
          <p:cNvSpPr txBox="1"/>
          <p:nvPr/>
        </p:nvSpPr>
        <p:spPr>
          <a:xfrm>
            <a:off x="6154799" y="4600894"/>
            <a:ext cx="4713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👉let ne dopušta ponovnu deklaraciju unutar istog dosega.</a:t>
            </a:r>
            <a:endParaRPr lang="en-US" sz="1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C73DF7-D8A3-6A83-E4E5-4A0116E7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8" y="3665011"/>
            <a:ext cx="4752975" cy="7905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0ED380-FB68-EE5B-493A-C08BCDA85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068" y="3626123"/>
            <a:ext cx="5876925" cy="8858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E1DAED-3548-5E46-F6B8-1386E9AF2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48" y="5322133"/>
            <a:ext cx="2781300" cy="7905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8492A1-07D7-9F1B-79F4-F771193A3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370" y="5124114"/>
            <a:ext cx="50006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081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433</TotalTime>
  <Words>1465</Words>
  <Application>Microsoft Office PowerPoint</Application>
  <PresentationFormat>Widescreen</PresentationFormat>
  <Paragraphs>154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JAVASCRIPT</vt:lpstr>
      <vt:lpstr>JAVASCRIPT</vt:lpstr>
      <vt:lpstr>JAVASCRIPT – FIRST STEPS</vt:lpstr>
      <vt:lpstr>JAVASCRIPT – INTEGRATION</vt:lpstr>
      <vt:lpstr>JAVASCRIPT – INTEGRATION</vt:lpstr>
      <vt:lpstr>JAVASCRIPT – INTEGRATION</vt:lpstr>
      <vt:lpstr>JAVASCRIPT – VARIABLE</vt:lpstr>
      <vt:lpstr>JAVASCRIPT – VARIABLE</vt:lpstr>
      <vt:lpstr>JAVASCRIPT – VARIABLE</vt:lpstr>
      <vt:lpstr>JAVASCRIPT – VARIABLE NAMING</vt:lpstr>
      <vt:lpstr>JAVASCRIPT – LENGTH</vt:lpstr>
      <vt:lpstr>JAVASCRIPT – SLICE</vt:lpstr>
      <vt:lpstr>JAVASCRIPT – MATHEMATICS</vt:lpstr>
      <vt:lpstr>JAVASCRIPT – FUNCTIONS</vt:lpstr>
      <vt:lpstr>JAVASCRIPT – FUNCTIONS</vt:lpstr>
      <vt:lpstr>JAVASCRIPT – FUNCTIONS</vt:lpstr>
      <vt:lpstr>JAVASCRIPT – FUNCTIONS</vt:lpstr>
      <vt:lpstr>JAVASCRIPT – CONDITIONS</vt:lpstr>
      <vt:lpstr>JAVASCRIPT – COMPARATORS</vt:lpstr>
      <vt:lpstr>JAVASCRIPT – LOGICAL OPERATORS</vt:lpstr>
      <vt:lpstr>JAVASCRIPT – DOM</vt:lpstr>
      <vt:lpstr>JAVASCRIPT – DOM</vt:lpstr>
      <vt:lpstr>JAVASCRIPT – DOM</vt:lpstr>
      <vt:lpstr>JAVASCRIPT – DOM</vt:lpstr>
      <vt:lpstr>JAVASCRIPT – FINAL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 Duvnjak</cp:lastModifiedBy>
  <cp:revision>105</cp:revision>
  <dcterms:created xsi:type="dcterms:W3CDTF">2024-02-12T13:35:47Z</dcterms:created>
  <dcterms:modified xsi:type="dcterms:W3CDTF">2025-03-11T06:47:07Z</dcterms:modified>
</cp:coreProperties>
</file>